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2" r:id="rId4"/>
    <p:sldId id="289" r:id="rId5"/>
    <p:sldId id="290" r:id="rId6"/>
    <p:sldId id="292" r:id="rId7"/>
    <p:sldId id="259" r:id="rId8"/>
    <p:sldId id="288" r:id="rId9"/>
    <p:sldId id="260" r:id="rId10"/>
    <p:sldId id="261" r:id="rId11"/>
    <p:sldId id="282" r:id="rId12"/>
    <p:sldId id="293" r:id="rId13"/>
    <p:sldId id="283" r:id="rId14"/>
    <p:sldId id="285"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打越 理恵" initials="打越" lastIdx="7" clrIdx="0">
    <p:extLst>
      <p:ext uri="{19B8F6BF-5375-455C-9EA6-DF929625EA0E}">
        <p15:presenceInfo xmlns:p15="http://schemas.microsoft.com/office/powerpoint/2012/main" userId="打越 理恵" providerId="None"/>
      </p:ext>
    </p:extLst>
  </p:cmAuthor>
  <p:cmAuthor id="2" name="横山 小春" initials="横山" lastIdx="1" clrIdx="1">
    <p:extLst>
      <p:ext uri="{19B8F6BF-5375-455C-9EA6-DF929625EA0E}">
        <p15:presenceInfo xmlns:p15="http://schemas.microsoft.com/office/powerpoint/2012/main" userId="横山 小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47" d="100"/>
          <a:sy n="47" d="100"/>
        </p:scale>
        <p:origin x="53" y="8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OHARA Yumi" userId="03163eaef3bcface" providerId="LiveId" clId="{84367757-5B6E-496A-B32F-A281A04DE80E}"/>
    <pc:docChg chg="modSld">
      <pc:chgData name="HINOHARA Yumi" userId="03163eaef3bcface" providerId="LiveId" clId="{84367757-5B6E-496A-B32F-A281A04DE80E}" dt="2023-05-11T11:19:18.388" v="203" actId="20577"/>
      <pc:docMkLst>
        <pc:docMk/>
      </pc:docMkLst>
      <pc:sldChg chg="modNotesTx">
        <pc:chgData name="HINOHARA Yumi" userId="03163eaef3bcface" providerId="LiveId" clId="{84367757-5B6E-496A-B32F-A281A04DE80E}" dt="2023-05-11T11:19:18.388" v="203" actId="20577"/>
        <pc:sldMkLst>
          <pc:docMk/>
          <pc:sldMk cId="2771338148" sldId="261"/>
        </pc:sldMkLst>
      </pc:sldChg>
      <pc:sldChg chg="modNotesTx">
        <pc:chgData name="HINOHARA Yumi" userId="03163eaef3bcface" providerId="LiveId" clId="{84367757-5B6E-496A-B32F-A281A04DE80E}" dt="2023-05-11T11:18:53.822" v="199" actId="6549"/>
        <pc:sldMkLst>
          <pc:docMk/>
          <pc:sldMk cId="488440837" sldId="262"/>
        </pc:sldMkLst>
      </pc:sldChg>
      <pc:sldChg chg="modNotesTx">
        <pc:chgData name="HINOHARA Yumi" userId="03163eaef3bcface" providerId="LiveId" clId="{84367757-5B6E-496A-B32F-A281A04DE80E}" dt="2023-05-11T11:19:04.462" v="202" actId="20577"/>
        <pc:sldMkLst>
          <pc:docMk/>
          <pc:sldMk cId="1883800107"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1B600-59BA-49CA-A76F-AF42D03CC3A4}" type="datetimeFigureOut">
              <a:rPr kumimoji="1" lang="ja-JP" altLang="en-US" smtClean="0"/>
              <a:t>2023/6/6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95268-B730-4AF7-BBA4-E9905C0784D4}" type="slidenum">
              <a:rPr kumimoji="1" lang="ja-JP" altLang="en-US" smtClean="0"/>
              <a:t>‹#›</a:t>
            </a:fld>
            <a:endParaRPr kumimoji="1" lang="ja-JP" altLang="en-US"/>
          </a:p>
        </p:txBody>
      </p:sp>
    </p:spTree>
    <p:extLst>
      <p:ext uri="{BB962C8B-B14F-4D97-AF65-F5344CB8AC3E}">
        <p14:creationId xmlns:p14="http://schemas.microsoft.com/office/powerpoint/2010/main" val="1477815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8095268-B730-4AF7-BBA4-E9905C0784D4}" type="slidenum">
              <a:rPr kumimoji="1" lang="ja-JP" altLang="en-US" smtClean="0"/>
              <a:t>3</a:t>
            </a:fld>
            <a:endParaRPr kumimoji="1" lang="ja-JP" altLang="en-US"/>
          </a:p>
        </p:txBody>
      </p:sp>
    </p:spTree>
    <p:extLst>
      <p:ext uri="{BB962C8B-B14F-4D97-AF65-F5344CB8AC3E}">
        <p14:creationId xmlns:p14="http://schemas.microsoft.com/office/powerpoint/2010/main" val="247043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68095268-B730-4AF7-BBA4-E9905C0784D4}" type="slidenum">
              <a:rPr kumimoji="1" lang="ja-JP" altLang="en-US" smtClean="0"/>
              <a:t>4</a:t>
            </a:fld>
            <a:endParaRPr kumimoji="1" lang="ja-JP" altLang="en-US"/>
          </a:p>
        </p:txBody>
      </p:sp>
    </p:spTree>
    <p:extLst>
      <p:ext uri="{BB962C8B-B14F-4D97-AF65-F5344CB8AC3E}">
        <p14:creationId xmlns:p14="http://schemas.microsoft.com/office/powerpoint/2010/main" val="9526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8095268-B730-4AF7-BBA4-E9905C0784D4}" type="slidenum">
              <a:rPr kumimoji="1" lang="ja-JP" altLang="en-US" smtClean="0"/>
              <a:t>10</a:t>
            </a:fld>
            <a:endParaRPr kumimoji="1" lang="ja-JP" altLang="en-US"/>
          </a:p>
        </p:txBody>
      </p:sp>
    </p:spTree>
    <p:extLst>
      <p:ext uri="{BB962C8B-B14F-4D97-AF65-F5344CB8AC3E}">
        <p14:creationId xmlns:p14="http://schemas.microsoft.com/office/powerpoint/2010/main" val="229141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C1120A-8492-4BC2-8AA1-DAD8EFCC38E2}"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7535C5-19FB-4ABB-8D08-168E66AA820F}"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A7E76B-ECC2-4ED1-96D8-1B4B08DC0E41}"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5CA623-42E8-4D73-AED0-2D8B1A8A2B0D}"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C8B180-2BF8-4E64-A209-CDBCC1598C55}"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6940FF-8A87-4E6A-A660-D60DF796769F}"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DA5016-98B4-46B8-AC1E-4A429A63C673}"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A5C5F-9D4E-4C53-A267-6FD18E852941}"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C4F901-EDBF-4635-BCA4-91A2C6EDEFE7}"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750D626-C1AA-40C6-8844-F8FAD69665FD}" type="datetime1">
              <a:rPr lang="en-US" altLang="ja-JP"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5A0768-EA68-4FCF-A373-22BBED91851C}" type="datetime1">
              <a:rPr lang="en-US" altLang="ja-JP"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E79C76-60EE-4810-89FD-FA217B1C7928}" type="datetime1">
              <a:rPr lang="en-US" altLang="ja-JP"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89A8E8-F0F1-4382-A81A-3ED6B4160B25}" type="datetime1">
              <a:rPr lang="en-US" altLang="ja-JP" smtClean="0"/>
              <a:t>6/6/2023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C0705-48B1-4949-A63B-A913CEFCDAEE}" type="datetime1">
              <a:rPr lang="en-US" altLang="ja-JP" smtClean="0"/>
              <a:t>6/6/2023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EF4784-4FC0-4A27-B4F6-3B4053E90DEB}" type="datetime1">
              <a:rPr lang="en-US" altLang="ja-JP"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57F4D2-617B-46D7-B5C0-41C80558DC44}" type="datetime1">
              <a:rPr lang="en-US" altLang="ja-JP"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66FBDB-D5FF-4197-B418-09BC3B58F7AF}" type="datetime1">
              <a:rPr lang="en-US" altLang="ja-JP" smtClean="0"/>
              <a:t>6/6/2023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C4D2D-E5A6-4B9E-B739-ADC5D1FEE5F6}"/>
              </a:ext>
            </a:extLst>
          </p:cNvPr>
          <p:cNvSpPr>
            <a:spLocks noGrp="1"/>
          </p:cNvSpPr>
          <p:nvPr>
            <p:ph type="ctrTitle"/>
          </p:nvPr>
        </p:nvSpPr>
        <p:spPr>
          <a:xfrm>
            <a:off x="609301" y="1248294"/>
            <a:ext cx="11161175" cy="1646302"/>
          </a:xfrm>
        </p:spPr>
        <p:txBody>
          <a:bodyPr/>
          <a:lstStyle/>
          <a:p>
            <a:pPr algn="l"/>
            <a:r>
              <a:rPr lang="ja-JP" altLang="en-US" sz="4000" dirty="0"/>
              <a:t>公益財団法人鉄道弘済会</a:t>
            </a:r>
            <a:r>
              <a:rPr lang="en-US" altLang="ja-JP" sz="4000" dirty="0"/>
              <a:t/>
            </a:r>
            <a:br>
              <a:rPr lang="en-US" altLang="ja-JP" sz="4000" dirty="0"/>
            </a:br>
            <a:r>
              <a:rPr lang="ja-JP" altLang="en-US" sz="4000" dirty="0" smtClean="0"/>
              <a:t>第</a:t>
            </a:r>
            <a:r>
              <a:rPr lang="en-US" altLang="ja-JP" sz="4000" dirty="0" smtClean="0"/>
              <a:t>59</a:t>
            </a:r>
            <a:r>
              <a:rPr lang="ja-JP" altLang="en-US" sz="4000" dirty="0" smtClean="0"/>
              <a:t>回</a:t>
            </a:r>
            <a:r>
              <a:rPr kumimoji="1" lang="ja-JP" altLang="en-US" sz="4000" dirty="0" smtClean="0"/>
              <a:t>社会福祉</a:t>
            </a:r>
            <a:r>
              <a:rPr kumimoji="1" lang="ja-JP" altLang="en-US" sz="4000" dirty="0" smtClean="0"/>
              <a:t>セミナー 講座</a:t>
            </a:r>
            <a:r>
              <a:rPr kumimoji="1" lang="ja-JP" altLang="en-US" sz="4000" dirty="0"/>
              <a:t>②</a:t>
            </a:r>
            <a:r>
              <a:rPr kumimoji="1" lang="en-US" altLang="ja-JP" sz="4000" dirty="0"/>
              <a:t/>
            </a:r>
            <a:br>
              <a:rPr kumimoji="1" lang="en-US" altLang="ja-JP" sz="4000" dirty="0"/>
            </a:br>
            <a:r>
              <a:rPr kumimoji="1" lang="ja-JP" altLang="en-US" sz="4000" dirty="0"/>
              <a:t>海外との比較で考える「攻めの福祉」の可能性</a:t>
            </a:r>
          </a:p>
        </p:txBody>
      </p:sp>
      <p:sp>
        <p:nvSpPr>
          <p:cNvPr id="3" name="字幕 2">
            <a:extLst>
              <a:ext uri="{FF2B5EF4-FFF2-40B4-BE49-F238E27FC236}">
                <a16:creationId xmlns:a16="http://schemas.microsoft.com/office/drawing/2014/main" id="{E6D633EA-C012-4EF2-9FC9-A7B8400DFF0E}"/>
              </a:ext>
            </a:extLst>
          </p:cNvPr>
          <p:cNvSpPr>
            <a:spLocks noGrp="1"/>
          </p:cNvSpPr>
          <p:nvPr>
            <p:ph type="subTitle" idx="1"/>
          </p:nvPr>
        </p:nvSpPr>
        <p:spPr>
          <a:xfrm>
            <a:off x="977153" y="3226696"/>
            <a:ext cx="8964706" cy="1096899"/>
          </a:xfrm>
        </p:spPr>
        <p:txBody>
          <a:bodyPr>
            <a:normAutofit/>
          </a:bodyPr>
          <a:lstStyle/>
          <a:p>
            <a:r>
              <a:rPr kumimoji="1" lang="ja-JP" altLang="en-US" sz="3200" dirty="0"/>
              <a:t>イギリスの福祉制度から考える「攻めの福祉」</a:t>
            </a:r>
          </a:p>
        </p:txBody>
      </p:sp>
      <p:sp>
        <p:nvSpPr>
          <p:cNvPr id="4" name="字幕 2">
            <a:extLst>
              <a:ext uri="{FF2B5EF4-FFF2-40B4-BE49-F238E27FC236}">
                <a16:creationId xmlns:a16="http://schemas.microsoft.com/office/drawing/2014/main" id="{30A41914-AA72-FCD3-CECF-86FCB9585368}"/>
              </a:ext>
            </a:extLst>
          </p:cNvPr>
          <p:cNvSpPr txBox="1">
            <a:spLocks/>
          </p:cNvSpPr>
          <p:nvPr/>
        </p:nvSpPr>
        <p:spPr>
          <a:xfrm>
            <a:off x="2535084" y="4786555"/>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en-US" altLang="ja-JP" sz="2400" dirty="0"/>
              <a:t>2023</a:t>
            </a:r>
            <a:r>
              <a:rPr lang="ja-JP" altLang="en-US" sz="2400" dirty="0"/>
              <a:t>年</a:t>
            </a:r>
            <a:r>
              <a:rPr lang="en-US" altLang="ja-JP" sz="2400" dirty="0"/>
              <a:t>7</a:t>
            </a:r>
            <a:r>
              <a:rPr lang="ja-JP" altLang="en-US" sz="2400" dirty="0"/>
              <a:t>月</a:t>
            </a:r>
            <a:r>
              <a:rPr lang="en-US" altLang="ja-JP" sz="2400" dirty="0"/>
              <a:t>9</a:t>
            </a:r>
            <a:r>
              <a:rPr lang="ja-JP" altLang="en-US" sz="2400" dirty="0"/>
              <a:t>日（日）</a:t>
            </a:r>
            <a:endParaRPr lang="en-US" altLang="ja-JP" sz="2400" dirty="0"/>
          </a:p>
          <a:p>
            <a:r>
              <a:rPr lang="ja-JP" altLang="en-US" sz="2400" dirty="0"/>
              <a:t>日野原由未（岩手県立大学</a:t>
            </a:r>
            <a:r>
              <a:rPr lang="ja-JP" altLang="en-US" sz="2400" dirty="0" smtClean="0"/>
              <a:t>社会福祉学部</a:t>
            </a:r>
            <a:r>
              <a:rPr lang="ja-JP" altLang="en-US" sz="2400" dirty="0"/>
              <a:t>准教授</a:t>
            </a:r>
            <a:r>
              <a:rPr lang="ja-JP" altLang="en-US" sz="2400" dirty="0" smtClean="0"/>
              <a:t>）</a:t>
            </a:r>
            <a:endParaRPr lang="en-US" altLang="ja-JP" sz="2400" dirty="0"/>
          </a:p>
        </p:txBody>
      </p:sp>
      <p:sp>
        <p:nvSpPr>
          <p:cNvPr id="5" name="スライド番号プレースホルダー 4">
            <a:extLst>
              <a:ext uri="{FF2B5EF4-FFF2-40B4-BE49-F238E27FC236}">
                <a16:creationId xmlns:a16="http://schemas.microsoft.com/office/drawing/2014/main" id="{A0343D87-50B4-406F-B9F5-C4B2391C9D1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05672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9C736-9CBE-43FF-8E52-A252D66CF027}"/>
              </a:ext>
            </a:extLst>
          </p:cNvPr>
          <p:cNvSpPr>
            <a:spLocks noGrp="1"/>
          </p:cNvSpPr>
          <p:nvPr>
            <p:ph type="title"/>
          </p:nvPr>
        </p:nvSpPr>
        <p:spPr/>
        <p:txBody>
          <a:bodyPr>
            <a:normAutofit/>
          </a:bodyPr>
          <a:lstStyle/>
          <a:p>
            <a:r>
              <a:rPr lang="ja-JP" altLang="en-US" dirty="0" smtClean="0"/>
              <a:t>３</a:t>
            </a:r>
            <a:r>
              <a:rPr lang="ja-JP" altLang="en-US" dirty="0"/>
              <a:t>．申請主義を支える制度</a:t>
            </a:r>
            <a:endParaRPr kumimoji="1" lang="ja-JP" altLang="en-US" dirty="0"/>
          </a:p>
        </p:txBody>
      </p:sp>
      <p:sp>
        <p:nvSpPr>
          <p:cNvPr id="3" name="コンテンツ プレースホルダー 2">
            <a:extLst>
              <a:ext uri="{FF2B5EF4-FFF2-40B4-BE49-F238E27FC236}">
                <a16:creationId xmlns:a16="http://schemas.microsoft.com/office/drawing/2014/main" id="{C502F9D4-6217-48C8-841A-D0312B66A63F}"/>
              </a:ext>
            </a:extLst>
          </p:cNvPr>
          <p:cNvSpPr>
            <a:spLocks noGrp="1"/>
          </p:cNvSpPr>
          <p:nvPr>
            <p:ph idx="1"/>
          </p:nvPr>
        </p:nvSpPr>
        <p:spPr>
          <a:xfrm>
            <a:off x="677334" y="1259841"/>
            <a:ext cx="9368820" cy="5300164"/>
          </a:xfrm>
        </p:spPr>
        <p:txBody>
          <a:bodyPr>
            <a:normAutofit fontScale="92500" lnSpcReduction="20000"/>
          </a:bodyPr>
          <a:lstStyle/>
          <a:p>
            <a:pPr marL="0" indent="0">
              <a:buNone/>
            </a:pPr>
            <a:endParaRPr lang="en-US" altLang="ja-JP" dirty="0"/>
          </a:p>
          <a:p>
            <a:r>
              <a:rPr lang="ja-JP" altLang="en-US" dirty="0"/>
              <a:t>意思決定能力法（</a:t>
            </a:r>
            <a:r>
              <a:rPr lang="en-US" altLang="ja-JP" dirty="0"/>
              <a:t>Mental Capacity Act 2005</a:t>
            </a:r>
            <a:r>
              <a:rPr lang="ja-JP" altLang="en-US" dirty="0"/>
              <a:t>）　菅（</a:t>
            </a:r>
            <a:r>
              <a:rPr lang="en-US" altLang="ja-JP" dirty="0"/>
              <a:t>2010</a:t>
            </a:r>
            <a:r>
              <a:rPr lang="ja-JP" altLang="en-US" dirty="0"/>
              <a:t>）</a:t>
            </a:r>
            <a:endParaRPr lang="en-US" altLang="ja-JP" dirty="0"/>
          </a:p>
          <a:p>
            <a:pPr marL="0" indent="0">
              <a:buNone/>
            </a:pPr>
            <a:r>
              <a:rPr lang="ja-JP" altLang="en-US" dirty="0" smtClean="0"/>
              <a:t>財産</a:t>
            </a:r>
            <a:r>
              <a:rPr lang="ja-JP" altLang="en-US" dirty="0"/>
              <a:t>管理だけでなく、当事者自身による生活全般（</a:t>
            </a:r>
            <a:r>
              <a:rPr lang="en-US" altLang="ja-JP" dirty="0"/>
              <a:t>e.g.)</a:t>
            </a:r>
            <a:r>
              <a:rPr lang="ja-JP" altLang="en-US" dirty="0"/>
              <a:t>どこに住むか、どんな福祉サービスを申請するか、どんな治療を受ける</a:t>
            </a:r>
            <a:r>
              <a:rPr lang="en-US" altLang="ja-JP" dirty="0"/>
              <a:t>/</a:t>
            </a:r>
            <a:r>
              <a:rPr lang="ja-JP" altLang="en-US" dirty="0"/>
              <a:t>受けない</a:t>
            </a:r>
            <a:r>
              <a:rPr lang="en-US" altLang="ja-JP" dirty="0"/>
              <a:t>etc.</a:t>
            </a:r>
            <a:r>
              <a:rPr lang="ja-JP" altLang="en-US" dirty="0"/>
              <a:t>）に関わる種々の</a:t>
            </a:r>
            <a:r>
              <a:rPr lang="ja-JP" altLang="en-US" dirty="0">
                <a:solidFill>
                  <a:srgbClr val="FF0000"/>
                </a:solidFill>
              </a:rPr>
              <a:t>意思決定を支援</a:t>
            </a:r>
            <a:r>
              <a:rPr lang="ja-JP" altLang="en-US" dirty="0"/>
              <a:t>することを目的とした法律。</a:t>
            </a:r>
            <a:endParaRPr lang="en-US" altLang="ja-JP" dirty="0"/>
          </a:p>
          <a:p>
            <a:pPr marL="0" indent="0">
              <a:buNone/>
            </a:pPr>
            <a:r>
              <a:rPr lang="ja-JP" altLang="en-US" dirty="0"/>
              <a:t>＝本人を中心に据えた「</a:t>
            </a:r>
            <a:r>
              <a:rPr lang="ja-JP" altLang="en-US" dirty="0">
                <a:solidFill>
                  <a:srgbClr val="FF0000"/>
                </a:solidFill>
              </a:rPr>
              <a:t>ベスト・インタレスト</a:t>
            </a:r>
            <a:r>
              <a:rPr lang="ja-JP" altLang="en-US" dirty="0"/>
              <a:t>（本人にとっての最善の利益）」の追求。</a:t>
            </a:r>
            <a:endParaRPr lang="en-US" altLang="ja-JP" dirty="0"/>
          </a:p>
          <a:p>
            <a:pPr marL="0" indent="0">
              <a:buNone/>
            </a:pPr>
            <a:r>
              <a:rPr lang="ja-JP" altLang="en-US" dirty="0"/>
              <a:t>⇒「保護」ありきというよりは「</a:t>
            </a:r>
            <a:r>
              <a:rPr lang="ja-JP" altLang="en-US" dirty="0">
                <a:solidFill>
                  <a:srgbClr val="FF0000"/>
                </a:solidFill>
              </a:rPr>
              <a:t>エンパワメントを通じた保護</a:t>
            </a:r>
            <a:r>
              <a:rPr lang="ja-JP" altLang="en-US" dirty="0"/>
              <a:t>」の実現を目指す</a:t>
            </a:r>
            <a:endParaRPr kumimoji="1" lang="en-US" altLang="ja-JP" dirty="0"/>
          </a:p>
          <a:p>
            <a:r>
              <a:rPr lang="ja-JP" altLang="en-US" dirty="0"/>
              <a:t>任意後見制度：自らの意思で判断することができない状態に備えて、事前に後見人を選任する</a:t>
            </a:r>
            <a:r>
              <a:rPr lang="ja-JP" altLang="en-US" dirty="0" smtClean="0"/>
              <a:t>仕組み</a:t>
            </a:r>
            <a:endParaRPr lang="en-US" altLang="ja-JP" dirty="0"/>
          </a:p>
          <a:p>
            <a:r>
              <a:rPr lang="ja-JP" altLang="en-US" dirty="0"/>
              <a:t>イギリスの権利擁護制度に見る自立・自律と社会連帯</a:t>
            </a:r>
            <a:endParaRPr lang="en-US" altLang="ja-JP" dirty="0"/>
          </a:p>
          <a:p>
            <a:pPr>
              <a:buFont typeface="Wingdings" panose="05000000000000000000" pitchFamily="2" charset="2"/>
              <a:buChar char="l"/>
            </a:pPr>
            <a:r>
              <a:rPr lang="ja-JP" altLang="en-US" dirty="0"/>
              <a:t>自立・自律を支えるための権利擁護制度</a:t>
            </a:r>
            <a:endParaRPr lang="en-US" altLang="ja-JP" dirty="0"/>
          </a:p>
          <a:p>
            <a:pPr marL="0" indent="0">
              <a:buNone/>
            </a:pPr>
            <a:r>
              <a:rPr lang="ja-JP" altLang="en-US" dirty="0"/>
              <a:t>　→エンパワメントによって当事者の意思決定をサポート。福祉サービスの利用における</a:t>
            </a:r>
            <a:r>
              <a:rPr lang="ja-JP" altLang="en-US" dirty="0" smtClean="0"/>
              <a:t>申請</a:t>
            </a:r>
            <a:endParaRPr lang="en-US" altLang="ja-JP" dirty="0" smtClean="0"/>
          </a:p>
          <a:p>
            <a:pPr marL="0" indent="0">
              <a:buNone/>
            </a:pPr>
            <a:r>
              <a:rPr lang="ja-JP" altLang="en-US" dirty="0"/>
              <a:t>　</a:t>
            </a:r>
            <a:r>
              <a:rPr lang="ja-JP" altLang="en-US" dirty="0" smtClean="0"/>
              <a:t>　を</a:t>
            </a:r>
            <a:r>
              <a:rPr lang="ja-JP" altLang="en-US" dirty="0"/>
              <a:t>可能にするための仕組み。</a:t>
            </a:r>
            <a:endParaRPr lang="en-US" altLang="ja-JP" dirty="0"/>
          </a:p>
          <a:p>
            <a:pPr>
              <a:buFont typeface="Wingdings" panose="05000000000000000000" pitchFamily="2" charset="2"/>
              <a:buChar char="l"/>
            </a:pPr>
            <a:r>
              <a:rPr lang="ja-JP" altLang="en-US" dirty="0"/>
              <a:t>共助を前提とした自助</a:t>
            </a:r>
            <a:endParaRPr lang="en-US" altLang="ja-JP" dirty="0"/>
          </a:p>
          <a:p>
            <a:pPr marL="0" indent="0">
              <a:buNone/>
            </a:pPr>
            <a:r>
              <a:rPr lang="ja-JP" altLang="en-US" dirty="0"/>
              <a:t>　→自立・自律を支えるための権利擁護制度は、</a:t>
            </a:r>
            <a:r>
              <a:rPr lang="ja-JP" altLang="en-US" dirty="0">
                <a:solidFill>
                  <a:srgbClr val="FF0000"/>
                </a:solidFill>
              </a:rPr>
              <a:t>社会連帯</a:t>
            </a:r>
            <a:r>
              <a:rPr lang="ja-JP" altLang="en-US" dirty="0"/>
              <a:t>を前提とした仕組みでもある。</a:t>
            </a:r>
            <a:endParaRPr lang="en-US" altLang="ja-JP" dirty="0"/>
          </a:p>
          <a:p>
            <a:pPr marL="0" indent="0">
              <a:buNone/>
            </a:pPr>
            <a:r>
              <a:rPr lang="ja-JP" altLang="en-US" dirty="0"/>
              <a:t>　⇒一人一人の「ベスト・インタレスト」としての意思決定に協力する社会</a:t>
            </a:r>
          </a:p>
        </p:txBody>
      </p:sp>
      <p:sp>
        <p:nvSpPr>
          <p:cNvPr id="4" name="スライド番号プレースホルダー 3">
            <a:extLst>
              <a:ext uri="{FF2B5EF4-FFF2-40B4-BE49-F238E27FC236}">
                <a16:creationId xmlns:a16="http://schemas.microsoft.com/office/drawing/2014/main" id="{D1BBDDE9-E229-4D40-926A-F1F5A745B11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77133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BFED3-E73C-424F-AA94-4B9245B454DD}"/>
              </a:ext>
            </a:extLst>
          </p:cNvPr>
          <p:cNvSpPr>
            <a:spLocks noGrp="1"/>
          </p:cNvSpPr>
          <p:nvPr>
            <p:ph type="title"/>
          </p:nvPr>
        </p:nvSpPr>
        <p:spPr/>
        <p:txBody>
          <a:bodyPr>
            <a:normAutofit/>
          </a:bodyPr>
          <a:lstStyle/>
          <a:p>
            <a:r>
              <a:rPr lang="ja-JP" altLang="en-US" dirty="0"/>
              <a:t>４．申請主義を支える人材</a:t>
            </a:r>
            <a:r>
              <a:rPr lang="en-US" altLang="ja-JP" dirty="0"/>
              <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1E4CC104-0E41-48D2-ACFF-75B5E22EE3F8}"/>
              </a:ext>
            </a:extLst>
          </p:cNvPr>
          <p:cNvSpPr>
            <a:spLocks noGrp="1"/>
          </p:cNvSpPr>
          <p:nvPr>
            <p:ph idx="1"/>
          </p:nvPr>
        </p:nvSpPr>
        <p:spPr>
          <a:xfrm>
            <a:off x="363310" y="1353912"/>
            <a:ext cx="10242096" cy="4894488"/>
          </a:xfrm>
        </p:spPr>
        <p:txBody>
          <a:bodyPr>
            <a:normAutofit lnSpcReduction="10000"/>
          </a:bodyPr>
          <a:lstStyle/>
          <a:p>
            <a:pPr marL="0" indent="0">
              <a:buNone/>
            </a:pPr>
            <a:endParaRPr kumimoji="1" lang="en-US" altLang="ja-JP" dirty="0"/>
          </a:p>
          <a:p>
            <a:r>
              <a:rPr lang="ja-JP" altLang="en-US" dirty="0"/>
              <a:t>アウトリーチ（ケース）ワーカー</a:t>
            </a:r>
            <a:r>
              <a:rPr lang="en-US" altLang="ja-JP" dirty="0"/>
              <a:t>(Outreach Case Worker)</a:t>
            </a:r>
            <a:r>
              <a:rPr lang="ja-JP" altLang="en-US" dirty="0"/>
              <a:t>とは</a:t>
            </a:r>
            <a:endParaRPr lang="en-US" altLang="ja-JP" dirty="0"/>
          </a:p>
          <a:p>
            <a:pPr marL="0" indent="0">
              <a:buNone/>
            </a:pPr>
            <a:r>
              <a:rPr lang="ja-JP" altLang="en-US" dirty="0"/>
              <a:t>　訪問活動等の実施により、</a:t>
            </a:r>
            <a:r>
              <a:rPr lang="ja-JP" altLang="en-US" dirty="0">
                <a:solidFill>
                  <a:srgbClr val="FF0000"/>
                </a:solidFill>
              </a:rPr>
              <a:t>潜在的なニーズや課題を発見</a:t>
            </a:r>
            <a:r>
              <a:rPr lang="ja-JP" altLang="en-US" dirty="0"/>
              <a:t>し、必要な支援につなぐ担い手。　</a:t>
            </a:r>
            <a:r>
              <a:rPr lang="ja-JP" altLang="en-US" dirty="0">
                <a:solidFill>
                  <a:srgbClr val="FF0000"/>
                </a:solidFill>
              </a:rPr>
              <a:t>　　</a:t>
            </a:r>
            <a:endParaRPr lang="en-US" altLang="ja-JP" dirty="0">
              <a:solidFill>
                <a:srgbClr val="FF0000"/>
              </a:solidFill>
            </a:endParaRPr>
          </a:p>
          <a:p>
            <a:pPr marL="0" indent="0">
              <a:buNone/>
            </a:pPr>
            <a:r>
              <a:rPr lang="ja-JP" altLang="en-US" dirty="0">
                <a:solidFill>
                  <a:srgbClr val="FF0000"/>
                </a:solidFill>
              </a:rPr>
              <a:t>　</a:t>
            </a:r>
            <a:r>
              <a:rPr lang="ja-JP" altLang="en-US" dirty="0"/>
              <a:t>コミュニティワーカーとも呼ぶ。</a:t>
            </a:r>
            <a:endParaRPr lang="en-US" altLang="ja-JP" dirty="0"/>
          </a:p>
          <a:p>
            <a:pPr marL="0" indent="0">
              <a:buNone/>
            </a:pPr>
            <a:r>
              <a:rPr lang="ja-JP" altLang="en-US" dirty="0" smtClean="0"/>
              <a:t>　→</a:t>
            </a:r>
            <a:r>
              <a:rPr lang="ja-JP" altLang="en-US" dirty="0"/>
              <a:t>イギリス生まれではあるが、日本のコミュニティソーシャルワーカー（</a:t>
            </a:r>
            <a:r>
              <a:rPr lang="en-US" altLang="ja-JP" dirty="0"/>
              <a:t>CSW</a:t>
            </a:r>
            <a:r>
              <a:rPr lang="ja-JP" altLang="en-US" dirty="0"/>
              <a:t>）、地域</a:t>
            </a:r>
            <a:r>
              <a:rPr lang="ja-JP" altLang="en-US" dirty="0" smtClean="0"/>
              <a:t>福祉</a:t>
            </a:r>
            <a:endParaRPr lang="en-US" altLang="ja-JP" dirty="0"/>
          </a:p>
          <a:p>
            <a:pPr marL="0" indent="0">
              <a:buNone/>
            </a:pPr>
            <a:r>
              <a:rPr lang="ja-JP" altLang="en-US" dirty="0" smtClean="0"/>
              <a:t>　　コーディネーター</a:t>
            </a:r>
            <a:r>
              <a:rPr lang="ja-JP" altLang="en-US" dirty="0"/>
              <a:t>のような存在。</a:t>
            </a:r>
            <a:endParaRPr lang="en-US" altLang="ja-JP" dirty="0"/>
          </a:p>
          <a:p>
            <a:pPr>
              <a:buFont typeface="Wingdings" panose="05000000000000000000" pitchFamily="2" charset="2"/>
              <a:buChar char="l"/>
            </a:pPr>
            <a:r>
              <a:rPr lang="ja-JP" altLang="en-US" dirty="0"/>
              <a:t>活動領域：メンタルヘルス、子どもの貧困、ヤングケアラー、虐待、ホームレス・野宿者（ラフ・スリーパー）、移民・難民、認知症、若者（ユースワーク）</a:t>
            </a:r>
            <a:r>
              <a:rPr lang="en-US" altLang="ja-JP" dirty="0"/>
              <a:t>etc.</a:t>
            </a:r>
          </a:p>
          <a:p>
            <a:pPr marL="0" lvl="0" indent="0">
              <a:buClr>
                <a:srgbClr val="4472C4"/>
              </a:buClr>
              <a:buNone/>
            </a:pPr>
            <a:r>
              <a:rPr lang="ja-JP" altLang="en-US" dirty="0"/>
              <a:t>　</a:t>
            </a:r>
            <a:r>
              <a:rPr lang="en-US" altLang="ja-JP" dirty="0"/>
              <a:t>e.g.)</a:t>
            </a:r>
            <a:r>
              <a:rPr lang="ja-JP" altLang="en-US" dirty="0"/>
              <a:t>子どもの貧困対策の拠点である各地域のチルドレンズ・センターにおける</a:t>
            </a:r>
            <a:r>
              <a:rPr lang="ja-JP" altLang="en-US" dirty="0" smtClean="0"/>
              <a:t>アウトリーチ</a:t>
            </a:r>
            <a:endParaRPr lang="en-US" altLang="ja-JP" dirty="0" smtClean="0"/>
          </a:p>
          <a:p>
            <a:pPr marL="0" lvl="0" indent="0">
              <a:buClr>
                <a:srgbClr val="4472C4"/>
              </a:buClr>
              <a:buNone/>
            </a:pPr>
            <a:r>
              <a:rPr lang="ja-JP" altLang="en-US" dirty="0"/>
              <a:t>　</a:t>
            </a:r>
            <a:r>
              <a:rPr lang="ja-JP" altLang="en-US" dirty="0" smtClean="0"/>
              <a:t>　　（</a:t>
            </a:r>
            <a:r>
              <a:rPr lang="ja-JP" altLang="en-US" dirty="0"/>
              <a:t>ケース）ワーカー</a:t>
            </a:r>
            <a:endParaRPr lang="en-US" altLang="ja-JP" dirty="0"/>
          </a:p>
          <a:p>
            <a:pPr marL="0" lvl="0" indent="0">
              <a:buClr>
                <a:srgbClr val="4472C4"/>
              </a:buClr>
              <a:buNone/>
            </a:pPr>
            <a:r>
              <a:rPr lang="en-US" altLang="ja-JP" dirty="0"/>
              <a:t>           </a:t>
            </a:r>
            <a:r>
              <a:rPr lang="ja-JP" altLang="en-US" dirty="0"/>
              <a:t>→センターでの活動だけでなく、子育て世帯への訪問活動によってニーズや課題</a:t>
            </a:r>
            <a:r>
              <a:rPr lang="ja-JP" altLang="en-US" dirty="0" smtClean="0"/>
              <a:t>の</a:t>
            </a:r>
            <a:endParaRPr lang="en-US" altLang="ja-JP" dirty="0" smtClean="0"/>
          </a:p>
          <a:p>
            <a:pPr marL="0" lvl="0" indent="0">
              <a:buClr>
                <a:srgbClr val="4472C4"/>
              </a:buClr>
              <a:buNone/>
            </a:pPr>
            <a:r>
              <a:rPr lang="ja-JP" altLang="en-US" dirty="0"/>
              <a:t>　</a:t>
            </a:r>
            <a:r>
              <a:rPr lang="ja-JP" altLang="en-US" dirty="0" smtClean="0"/>
              <a:t>　　　発掘</a:t>
            </a:r>
            <a:r>
              <a:rPr lang="ja-JP" altLang="en-US" dirty="0"/>
              <a:t>を行う。</a:t>
            </a:r>
            <a:endParaRPr lang="en-US" altLang="ja-JP" dirty="0"/>
          </a:p>
          <a:p>
            <a:pPr>
              <a:buFont typeface="Wingdings" panose="05000000000000000000" pitchFamily="2" charset="2"/>
              <a:buChar char="l"/>
            </a:pPr>
            <a:r>
              <a:rPr lang="ja-JP" altLang="en-US" dirty="0"/>
              <a:t>所属先：自治体、民間・非営利組織（チャリティや赤十字</a:t>
            </a:r>
            <a:r>
              <a:rPr lang="en-US" altLang="ja-JP" dirty="0"/>
              <a:t>etc.</a:t>
            </a:r>
            <a:r>
              <a:rPr lang="ja-JP" altLang="en-US" dirty="0"/>
              <a:t>）</a:t>
            </a:r>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C76D36D9-FB15-4408-B229-C66C7979A94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90887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BFED3-E73C-424F-AA94-4B9245B454DD}"/>
              </a:ext>
            </a:extLst>
          </p:cNvPr>
          <p:cNvSpPr>
            <a:spLocks noGrp="1"/>
          </p:cNvSpPr>
          <p:nvPr>
            <p:ph type="title"/>
          </p:nvPr>
        </p:nvSpPr>
        <p:spPr/>
        <p:txBody>
          <a:bodyPr>
            <a:normAutofit/>
          </a:bodyPr>
          <a:lstStyle/>
          <a:p>
            <a:r>
              <a:rPr lang="ja-JP" altLang="en-US" dirty="0"/>
              <a:t>４．申請主義を支える人材</a:t>
            </a:r>
            <a:r>
              <a:rPr lang="en-US" altLang="ja-JP" dirty="0"/>
              <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1E4CC104-0E41-48D2-ACFF-75B5E22EE3F8}"/>
              </a:ext>
            </a:extLst>
          </p:cNvPr>
          <p:cNvSpPr>
            <a:spLocks noGrp="1"/>
          </p:cNvSpPr>
          <p:nvPr>
            <p:ph idx="1"/>
          </p:nvPr>
        </p:nvSpPr>
        <p:spPr>
          <a:xfrm>
            <a:off x="240846" y="1449162"/>
            <a:ext cx="9752240" cy="5065938"/>
          </a:xfrm>
        </p:spPr>
        <p:txBody>
          <a:bodyPr>
            <a:normAutofit/>
          </a:bodyPr>
          <a:lstStyle/>
          <a:p>
            <a:pPr marL="0" indent="0">
              <a:buNone/>
            </a:pPr>
            <a:endParaRPr kumimoji="1" lang="en-US" altLang="ja-JP" dirty="0"/>
          </a:p>
          <a:p>
            <a:r>
              <a:rPr lang="ja-JP" altLang="en-US" dirty="0"/>
              <a:t>リンクワーカー</a:t>
            </a:r>
            <a:r>
              <a:rPr lang="en-US" altLang="ja-JP" dirty="0"/>
              <a:t>(Link Worker)</a:t>
            </a:r>
            <a:r>
              <a:rPr lang="ja-JP" altLang="en-US" dirty="0"/>
              <a:t>とは</a:t>
            </a:r>
            <a:endParaRPr lang="en-US" altLang="ja-JP" dirty="0"/>
          </a:p>
          <a:p>
            <a:pPr marL="0" indent="0">
              <a:buNone/>
            </a:pPr>
            <a:r>
              <a:rPr lang="ja-JP" altLang="en-US" dirty="0" smtClean="0"/>
              <a:t>健康</a:t>
            </a:r>
            <a:r>
              <a:rPr lang="ja-JP" altLang="en-US" dirty="0"/>
              <a:t>とウェルビーイングの向上を目的に行われる、</a:t>
            </a:r>
            <a:r>
              <a:rPr lang="en-US" altLang="ja-JP" dirty="0"/>
              <a:t>GP</a:t>
            </a:r>
            <a:r>
              <a:rPr lang="ja-JP" altLang="en-US" dirty="0"/>
              <a:t>（</a:t>
            </a:r>
            <a:r>
              <a:rPr lang="en-US" altLang="ja-JP" dirty="0"/>
              <a:t>NHS</a:t>
            </a:r>
            <a:r>
              <a:rPr lang="ja-JP" altLang="en-US" dirty="0"/>
              <a:t>における家庭医）によるプライマリ・ケアから地域の社会資源に患者をつなげる</a:t>
            </a:r>
            <a:r>
              <a:rPr lang="ja-JP" altLang="en-US" dirty="0">
                <a:solidFill>
                  <a:srgbClr val="FF0000"/>
                </a:solidFill>
              </a:rPr>
              <a:t>社会的処方</a:t>
            </a:r>
            <a:r>
              <a:rPr lang="ja-JP" altLang="en-US" dirty="0"/>
              <a:t>の担い手となる人材。</a:t>
            </a:r>
            <a:endParaRPr lang="en-US" altLang="ja-JP" dirty="0"/>
          </a:p>
          <a:p>
            <a:pPr>
              <a:buFont typeface="Wingdings" panose="05000000000000000000" pitchFamily="2" charset="2"/>
              <a:buChar char="l"/>
            </a:pPr>
            <a:r>
              <a:rPr lang="ja-JP" altLang="en-US" dirty="0"/>
              <a:t>業務内容：</a:t>
            </a:r>
            <a:r>
              <a:rPr lang="en-US" altLang="ja-JP" dirty="0"/>
              <a:t>GP</a:t>
            </a:r>
            <a:r>
              <a:rPr lang="ja-JP" altLang="en-US" dirty="0"/>
              <a:t>等の医療従事者から紹介を受けた患者への面談等によるアセスメントを通して、</a:t>
            </a:r>
            <a:r>
              <a:rPr lang="ja-JP" altLang="en-US" dirty="0">
                <a:solidFill>
                  <a:srgbClr val="FF0000"/>
                </a:solidFill>
              </a:rPr>
              <a:t>当事者に必要な非医療的な社会的資源</a:t>
            </a:r>
            <a:r>
              <a:rPr lang="ja-JP" altLang="en-US" dirty="0"/>
              <a:t>（趣味活動のクラブ、ボランティア、職業訓練、自助グループ、行政サービス等）</a:t>
            </a:r>
            <a:r>
              <a:rPr lang="ja-JP" altLang="en-US" dirty="0">
                <a:solidFill>
                  <a:srgbClr val="FF0000"/>
                </a:solidFill>
              </a:rPr>
              <a:t>につなげる</a:t>
            </a:r>
            <a:r>
              <a:rPr lang="ja-JP" altLang="en-US" dirty="0"/>
              <a:t>こと。</a:t>
            </a:r>
            <a:endParaRPr lang="en-US" altLang="ja-JP" dirty="0"/>
          </a:p>
          <a:p>
            <a:pPr>
              <a:buFont typeface="Wingdings" panose="05000000000000000000" pitchFamily="2" charset="2"/>
              <a:buChar char="l"/>
            </a:pPr>
            <a:r>
              <a:rPr lang="ja-JP" altLang="en-US" dirty="0"/>
              <a:t>所属先：診療所、チャリティ等</a:t>
            </a:r>
            <a:endParaRPr lang="en-US" altLang="ja-JP" dirty="0"/>
          </a:p>
          <a:p>
            <a:pPr>
              <a:buFont typeface="Wingdings" panose="05000000000000000000" pitchFamily="2" charset="2"/>
              <a:buChar char="l"/>
            </a:pPr>
            <a:r>
              <a:rPr lang="ja-JP" altLang="en-US" dirty="0"/>
              <a:t>導入の背景：プライマリ・ケアの患者には、非医学的問題（</a:t>
            </a:r>
            <a:r>
              <a:rPr lang="ja-JP" altLang="en-US" dirty="0">
                <a:solidFill>
                  <a:srgbClr val="FF0000"/>
                </a:solidFill>
              </a:rPr>
              <a:t>孤独・孤立</a:t>
            </a:r>
            <a:r>
              <a:rPr lang="ja-JP" altLang="en-US" dirty="0"/>
              <a:t>等）について</a:t>
            </a:r>
            <a:r>
              <a:rPr lang="en-US" altLang="ja-JP" dirty="0"/>
              <a:t>GP</a:t>
            </a:r>
            <a:r>
              <a:rPr lang="ja-JP" altLang="en-US" dirty="0"/>
              <a:t>に相談するケースも多い。効率的な医療供給の観点から、こうした問題に</a:t>
            </a:r>
            <a:r>
              <a:rPr lang="en-US" altLang="ja-JP" dirty="0"/>
              <a:t>GP</a:t>
            </a:r>
            <a:r>
              <a:rPr lang="ja-JP" altLang="en-US" dirty="0"/>
              <a:t>が対応することは望ましくない場合もある。また、そもそも医療ではない対応（社会的処方）が必要な場合もある。一方で、患者はどのような資源を自分が利用（申請）したらよいのかわかっていないことが多いため、プライマリ・ケアを窓口として適切な社会的資源につなぐことで当事者にとっても医療供給にとっても望ましい仕組みを築くために社会的処方が取り入れられた。</a:t>
            </a:r>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B48B02ED-F957-41CF-85B2-34A8E3B45FE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24507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2CAABD-788B-4D97-BF38-6E8137123759}"/>
              </a:ext>
            </a:extLst>
          </p:cNvPr>
          <p:cNvSpPr>
            <a:spLocks noGrp="1"/>
          </p:cNvSpPr>
          <p:nvPr>
            <p:ph type="title"/>
          </p:nvPr>
        </p:nvSpPr>
        <p:spPr/>
        <p:txBody>
          <a:bodyPr/>
          <a:lstStyle/>
          <a:p>
            <a:r>
              <a:rPr kumimoji="1" lang="ja-JP" altLang="en-US" dirty="0"/>
              <a:t>５．まとめにかえて：日本への示唆</a:t>
            </a:r>
          </a:p>
        </p:txBody>
      </p:sp>
      <p:sp>
        <p:nvSpPr>
          <p:cNvPr id="3" name="コンテンツ プレースホルダー 2">
            <a:extLst>
              <a:ext uri="{FF2B5EF4-FFF2-40B4-BE49-F238E27FC236}">
                <a16:creationId xmlns:a16="http://schemas.microsoft.com/office/drawing/2014/main" id="{DA12FFD8-B84B-4585-AF48-B3B8A6033D23}"/>
              </a:ext>
            </a:extLst>
          </p:cNvPr>
          <p:cNvSpPr>
            <a:spLocks noGrp="1"/>
          </p:cNvSpPr>
          <p:nvPr>
            <p:ph idx="1"/>
          </p:nvPr>
        </p:nvSpPr>
        <p:spPr>
          <a:xfrm>
            <a:off x="485775" y="1930400"/>
            <a:ext cx="9617529" cy="3880773"/>
          </a:xfrm>
        </p:spPr>
        <p:txBody>
          <a:bodyPr/>
          <a:lstStyle/>
          <a:p>
            <a:r>
              <a:rPr kumimoji="1" lang="ja-JP" altLang="en-US" dirty="0"/>
              <a:t>公私ミックス・多元的な福祉供給体制の形成</a:t>
            </a:r>
            <a:endParaRPr kumimoji="1" lang="en-US" altLang="ja-JP" dirty="0"/>
          </a:p>
          <a:p>
            <a:pPr>
              <a:buFont typeface="Wingdings" panose="05000000000000000000" pitchFamily="2" charset="2"/>
              <a:buChar char="l"/>
            </a:pPr>
            <a:r>
              <a:rPr kumimoji="1" lang="ja-JP" altLang="en-US" dirty="0"/>
              <a:t>サービスの選択肢が多様であること</a:t>
            </a:r>
            <a:endParaRPr kumimoji="1" lang="en-US" altLang="ja-JP" dirty="0"/>
          </a:p>
          <a:p>
            <a:pPr marL="0" indent="0">
              <a:buNone/>
            </a:pPr>
            <a:r>
              <a:rPr lang="ja-JP" altLang="en-US" dirty="0"/>
              <a:t>　→選択肢の幅を広げるだけでなく、実際に</a:t>
            </a:r>
            <a:r>
              <a:rPr lang="ja-JP" altLang="en-US" dirty="0">
                <a:solidFill>
                  <a:srgbClr val="FF0000"/>
                </a:solidFill>
              </a:rPr>
              <a:t>選択可能</a:t>
            </a:r>
            <a:r>
              <a:rPr lang="ja-JP" altLang="en-US" dirty="0"/>
              <a:t>で</a:t>
            </a:r>
            <a:r>
              <a:rPr lang="ja-JP" altLang="en-US" dirty="0">
                <a:solidFill>
                  <a:srgbClr val="FF0000"/>
                </a:solidFill>
              </a:rPr>
              <a:t>申請可能</a:t>
            </a:r>
            <a:r>
              <a:rPr lang="ja-JP" altLang="en-US" dirty="0"/>
              <a:t>であることが</a:t>
            </a:r>
            <a:r>
              <a:rPr lang="ja-JP" altLang="en-US" dirty="0" smtClean="0"/>
              <a:t>重要</a:t>
            </a:r>
            <a:endParaRPr lang="en-US" altLang="ja-JP" dirty="0"/>
          </a:p>
          <a:p>
            <a:r>
              <a:rPr lang="ja-JP" altLang="en-US" dirty="0"/>
              <a:t>選択可能で申請可能であるためには</a:t>
            </a:r>
            <a:endParaRPr lang="en-US" altLang="ja-JP" dirty="0"/>
          </a:p>
          <a:p>
            <a:pPr lvl="0">
              <a:buClr>
                <a:srgbClr val="4472C4"/>
              </a:buClr>
              <a:buFont typeface="Wingdings" panose="05000000000000000000" pitchFamily="2" charset="2"/>
              <a:buChar char="l"/>
            </a:pPr>
            <a:r>
              <a:rPr lang="ja-JP" altLang="en-US" dirty="0">
                <a:solidFill>
                  <a:prstClr val="black">
                    <a:lumMod val="75000"/>
                    <a:lumOff val="25000"/>
                  </a:prstClr>
                </a:solidFill>
              </a:rPr>
              <a:t>当事者の意思決定権の保障</a:t>
            </a:r>
            <a:endParaRPr lang="en-US" altLang="ja-JP" dirty="0">
              <a:solidFill>
                <a:prstClr val="black">
                  <a:lumMod val="75000"/>
                  <a:lumOff val="25000"/>
                </a:prstClr>
              </a:solidFill>
            </a:endParaRPr>
          </a:p>
          <a:p>
            <a:pPr marL="0" lvl="0" indent="0">
              <a:buClr>
                <a:srgbClr val="4472C4"/>
              </a:buClr>
              <a:buNone/>
            </a:pPr>
            <a:r>
              <a:rPr lang="ja-JP" altLang="en-US" dirty="0">
                <a:solidFill>
                  <a:prstClr val="black">
                    <a:lumMod val="75000"/>
                    <a:lumOff val="25000"/>
                  </a:prstClr>
                </a:solidFill>
              </a:rPr>
              <a:t>　→本人の意思に基づく申請をサポートする仕組みによって、選択可能な制度にすること</a:t>
            </a:r>
            <a:endParaRPr lang="en-US" altLang="ja-JP" dirty="0"/>
          </a:p>
          <a:p>
            <a:pPr>
              <a:buFont typeface="Wingdings" panose="05000000000000000000" pitchFamily="2" charset="2"/>
              <a:buChar char="l"/>
            </a:pPr>
            <a:r>
              <a:rPr lang="ja-JP" altLang="en-US" dirty="0"/>
              <a:t>アクセシビリティの保障</a:t>
            </a:r>
            <a:endParaRPr lang="en-US" altLang="ja-JP" dirty="0"/>
          </a:p>
          <a:p>
            <a:pPr marL="0" indent="0">
              <a:buNone/>
            </a:pPr>
            <a:r>
              <a:rPr lang="ja-JP" altLang="en-US" dirty="0"/>
              <a:t>　→情報発信やアウトリーチ、制度につなぐ人材配置によって、申請可能な制度にすること</a:t>
            </a: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FB984F1-957B-499A-9193-5EB1ACFE33D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9353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CB9A3-6D1B-46B2-AECB-EEF6F58509EF}"/>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9179EA13-D467-4D3B-A510-F0044E919F83}"/>
              </a:ext>
            </a:extLst>
          </p:cNvPr>
          <p:cNvSpPr>
            <a:spLocks noGrp="1"/>
          </p:cNvSpPr>
          <p:nvPr>
            <p:ph idx="1"/>
          </p:nvPr>
        </p:nvSpPr>
        <p:spPr>
          <a:xfrm>
            <a:off x="677333" y="1645104"/>
            <a:ext cx="9123891" cy="4755695"/>
          </a:xfrm>
        </p:spPr>
        <p:txBody>
          <a:bodyPr>
            <a:normAutofit fontScale="92500" lnSpcReduction="20000"/>
          </a:bodyPr>
          <a:lstStyle/>
          <a:p>
            <a:pPr>
              <a:buFont typeface="Wingdings" panose="05000000000000000000" pitchFamily="2" charset="2"/>
              <a:buChar char="Ø"/>
            </a:pPr>
            <a:r>
              <a:rPr kumimoji="1" lang="ja-JP" altLang="en-US" dirty="0"/>
              <a:t>菅富美枝（</a:t>
            </a:r>
            <a:r>
              <a:rPr kumimoji="1" lang="en-US" altLang="ja-JP" dirty="0"/>
              <a:t>2010</a:t>
            </a:r>
            <a:r>
              <a:rPr kumimoji="1" lang="ja-JP" altLang="en-US" dirty="0"/>
              <a:t>）</a:t>
            </a:r>
            <a:r>
              <a:rPr kumimoji="1" lang="en-US" altLang="ja-JP" dirty="0"/>
              <a:t>『</a:t>
            </a:r>
            <a:r>
              <a:rPr kumimoji="1" lang="ja-JP" altLang="en-US" dirty="0"/>
              <a:t>イギリス成年後見制度にみる自律支援の</a:t>
            </a:r>
            <a:r>
              <a:rPr kumimoji="1" lang="ja-JP" altLang="en-US" dirty="0" smtClean="0"/>
              <a:t>法理</a:t>
            </a:r>
            <a:r>
              <a:rPr lang="ja-JP" altLang="en-US" dirty="0" smtClean="0"/>
              <a:t>－</a:t>
            </a:r>
            <a:r>
              <a:rPr kumimoji="1" lang="ja-JP" altLang="en-US" dirty="0" smtClean="0"/>
              <a:t>ベスト</a:t>
            </a:r>
            <a:r>
              <a:rPr kumimoji="1" lang="ja-JP" altLang="en-US" dirty="0"/>
              <a:t>・インタレストを追求する社会</a:t>
            </a:r>
            <a:r>
              <a:rPr kumimoji="1" lang="ja-JP" altLang="en-US" dirty="0" smtClean="0"/>
              <a:t>へ</a:t>
            </a:r>
            <a:r>
              <a:rPr kumimoji="1" lang="en-US" altLang="ja-JP" dirty="0" smtClean="0"/>
              <a:t>』</a:t>
            </a:r>
            <a:r>
              <a:rPr kumimoji="1" lang="ja-JP" altLang="en-US" dirty="0"/>
              <a:t>ミネルヴァ書房</a:t>
            </a:r>
            <a:endParaRPr kumimoji="1" lang="en-US" altLang="ja-JP" dirty="0"/>
          </a:p>
          <a:p>
            <a:pPr>
              <a:buFont typeface="Wingdings" panose="05000000000000000000" pitchFamily="2" charset="2"/>
              <a:buChar char="Ø"/>
            </a:pPr>
            <a:r>
              <a:rPr kumimoji="1" lang="ja-JP" altLang="en-US" dirty="0"/>
              <a:t>日野原由未（</a:t>
            </a:r>
            <a:r>
              <a:rPr kumimoji="1" lang="en-US" altLang="ja-JP" dirty="0"/>
              <a:t>2019</a:t>
            </a:r>
            <a:r>
              <a:rPr kumimoji="1" lang="ja-JP" altLang="en-US" dirty="0"/>
              <a:t>）</a:t>
            </a:r>
            <a:r>
              <a:rPr kumimoji="1" lang="en-US" altLang="ja-JP" dirty="0"/>
              <a:t>『</a:t>
            </a:r>
            <a:r>
              <a:rPr kumimoji="1" lang="ja-JP" altLang="en-US" dirty="0"/>
              <a:t>帝国の遺産としてのイギリス福祉国家と</a:t>
            </a:r>
            <a:r>
              <a:rPr kumimoji="1" lang="ja-JP" altLang="en-US" dirty="0" smtClean="0"/>
              <a:t>移民</a:t>
            </a:r>
            <a:r>
              <a:rPr lang="ja-JP" altLang="en-US" dirty="0"/>
              <a:t>－</a:t>
            </a:r>
            <a:r>
              <a:rPr lang="ja-JP" altLang="en-US" dirty="0" smtClean="0"/>
              <a:t>脱国民</a:t>
            </a:r>
            <a:r>
              <a:rPr lang="ja-JP" altLang="en-US" dirty="0"/>
              <a:t>国家化と新しい紐帯</a:t>
            </a:r>
            <a:r>
              <a:rPr lang="en-US" altLang="ja-JP" dirty="0"/>
              <a:t>』</a:t>
            </a:r>
            <a:r>
              <a:rPr lang="ja-JP" altLang="en-US" dirty="0"/>
              <a:t>ミネルヴァ書房</a:t>
            </a:r>
            <a:endParaRPr kumimoji="1" lang="en-US" altLang="ja-JP" dirty="0"/>
          </a:p>
          <a:p>
            <a:pPr>
              <a:buFont typeface="Wingdings" panose="05000000000000000000" pitchFamily="2" charset="2"/>
              <a:buChar char="Ø"/>
            </a:pPr>
            <a:r>
              <a:rPr lang="ja-JP" altLang="en-US" dirty="0"/>
              <a:t>日野原由未</a:t>
            </a:r>
            <a:r>
              <a:rPr kumimoji="1" lang="ja-JP" altLang="en-US" dirty="0"/>
              <a:t>（</a:t>
            </a:r>
            <a:r>
              <a:rPr kumimoji="1" lang="en-US" altLang="ja-JP" dirty="0"/>
              <a:t>2021</a:t>
            </a:r>
            <a:r>
              <a:rPr kumimoji="1" lang="ja-JP" altLang="en-US" dirty="0"/>
              <a:t>）「グローバルな社会サービス供給の</a:t>
            </a:r>
            <a:r>
              <a:rPr kumimoji="1" lang="ja-JP" altLang="en-US" dirty="0" smtClean="0"/>
              <a:t>模索－イングランドの成人社会的ケアを</a:t>
            </a:r>
            <a:r>
              <a:rPr lang="ja-JP" altLang="en-US" dirty="0"/>
              <a:t>事例と</a:t>
            </a:r>
            <a:r>
              <a:rPr lang="ja-JP" altLang="en-US" dirty="0" smtClean="0"/>
              <a:t>して</a:t>
            </a:r>
            <a:r>
              <a:rPr kumimoji="1" lang="ja-JP" altLang="en-US" dirty="0" smtClean="0"/>
              <a:t>」</a:t>
            </a:r>
            <a:r>
              <a:rPr kumimoji="1" lang="en-US" altLang="ja-JP" dirty="0"/>
              <a:t>『</a:t>
            </a:r>
            <a:r>
              <a:rPr kumimoji="1" lang="ja-JP" altLang="en-US" dirty="0"/>
              <a:t>公正社会の</a:t>
            </a:r>
            <a:r>
              <a:rPr kumimoji="1" lang="ja-JP" altLang="en-US" dirty="0" smtClean="0"/>
              <a:t>ビジョン</a:t>
            </a:r>
            <a:r>
              <a:rPr lang="ja-JP" altLang="en-US" dirty="0"/>
              <a:t>－</a:t>
            </a:r>
            <a:r>
              <a:rPr kumimoji="1" lang="ja-JP" altLang="en-US" dirty="0" smtClean="0"/>
              <a:t>学際的アプローチによる理論・思想・現状分析</a:t>
            </a:r>
            <a:r>
              <a:rPr kumimoji="1" lang="en-US" altLang="ja-JP" dirty="0" smtClean="0"/>
              <a:t>』</a:t>
            </a:r>
            <a:r>
              <a:rPr kumimoji="1" lang="ja-JP" altLang="en-US" dirty="0"/>
              <a:t>明石書店</a:t>
            </a:r>
            <a:endParaRPr kumimoji="1" lang="en-US" altLang="ja-JP" dirty="0"/>
          </a:p>
          <a:p>
            <a:pPr>
              <a:buFont typeface="Wingdings" panose="05000000000000000000" pitchFamily="2" charset="2"/>
              <a:buChar char="Ø"/>
            </a:pPr>
            <a:r>
              <a:rPr lang="ja-JP" altLang="en-US" dirty="0"/>
              <a:t>平岡公一（</a:t>
            </a:r>
            <a:r>
              <a:rPr lang="en-US" altLang="ja-JP" dirty="0"/>
              <a:t>2003</a:t>
            </a:r>
            <a:r>
              <a:rPr lang="ja-JP" altLang="en-US" dirty="0"/>
              <a:t>）</a:t>
            </a:r>
            <a:r>
              <a:rPr lang="en-US" altLang="ja-JP" dirty="0"/>
              <a:t>『</a:t>
            </a:r>
            <a:r>
              <a:rPr lang="ja-JP" altLang="en-US" dirty="0"/>
              <a:t>イギリスの社会福祉と政策</a:t>
            </a:r>
            <a:r>
              <a:rPr lang="ja-JP" altLang="en-US" dirty="0" smtClean="0"/>
              <a:t>研究－イギリスモデル</a:t>
            </a:r>
            <a:r>
              <a:rPr lang="ja-JP" altLang="en-US" dirty="0"/>
              <a:t>の持続と</a:t>
            </a:r>
            <a:r>
              <a:rPr lang="ja-JP" altLang="en-US" dirty="0" smtClean="0"/>
              <a:t>変化</a:t>
            </a:r>
            <a:r>
              <a:rPr lang="en-US" altLang="ja-JP" dirty="0" smtClean="0"/>
              <a:t>』</a:t>
            </a:r>
            <a:r>
              <a:rPr lang="ja-JP" altLang="en-US" dirty="0"/>
              <a:t>ミネルヴァ書房</a:t>
            </a:r>
            <a:endParaRPr lang="en-US" altLang="ja-JP" dirty="0"/>
          </a:p>
          <a:p>
            <a:pPr>
              <a:buFont typeface="Wingdings" panose="05000000000000000000" pitchFamily="2" charset="2"/>
              <a:buChar char="Ø"/>
            </a:pPr>
            <a:r>
              <a:rPr lang="ja-JP" altLang="ja-JP" dirty="0"/>
              <a:t>宮本太郎 </a:t>
            </a:r>
            <a:r>
              <a:rPr lang="ja-JP" altLang="en-US" dirty="0"/>
              <a:t>（</a:t>
            </a:r>
            <a:r>
              <a:rPr lang="ja-JP" altLang="ja-JP" dirty="0"/>
              <a:t>2013</a:t>
            </a:r>
            <a:r>
              <a:rPr lang="ja-JP" altLang="en-US" dirty="0"/>
              <a:t>）</a:t>
            </a:r>
            <a:r>
              <a:rPr lang="ja-JP" altLang="ja-JP" dirty="0"/>
              <a:t>「福祉国家転換と「新しい公共</a:t>
            </a:r>
            <a:r>
              <a:rPr lang="ja-JP" altLang="ja-JP" dirty="0" smtClean="0"/>
              <a:t>」</a:t>
            </a:r>
            <a:r>
              <a:rPr lang="ja-JP" altLang="en-US" dirty="0" smtClean="0"/>
              <a:t>－</a:t>
            </a:r>
            <a:r>
              <a:rPr lang="ja-JP" altLang="ja-JP" dirty="0" smtClean="0"/>
              <a:t>脱商品化</a:t>
            </a:r>
            <a:r>
              <a:rPr lang="ja-JP" altLang="ja-JP" dirty="0"/>
              <a:t>・脱家族化・脱集権化の</a:t>
            </a:r>
            <a:r>
              <a:rPr lang="ja-JP" altLang="ja-JP" dirty="0" smtClean="0"/>
              <a:t>ガバナンス」</a:t>
            </a:r>
            <a:r>
              <a:rPr lang="ja-JP" altLang="ja-JP" dirty="0"/>
              <a:t>『社会政策』第5巻第1号</a:t>
            </a:r>
            <a:endParaRPr lang="en-US" altLang="ja-JP" dirty="0"/>
          </a:p>
          <a:p>
            <a:pPr>
              <a:buFont typeface="Wingdings" panose="05000000000000000000" pitchFamily="2" charset="2"/>
              <a:buChar char="Ø"/>
            </a:pPr>
            <a:r>
              <a:rPr lang="ja-JP" altLang="ja-JP" dirty="0"/>
              <a:t>毛利健三 </a:t>
            </a:r>
            <a:r>
              <a:rPr lang="ja-JP" altLang="en-US" dirty="0"/>
              <a:t>（</a:t>
            </a:r>
            <a:r>
              <a:rPr lang="ja-JP" altLang="ja-JP" dirty="0"/>
              <a:t>1999</a:t>
            </a:r>
            <a:r>
              <a:rPr lang="ja-JP" altLang="en-US" dirty="0"/>
              <a:t>）</a:t>
            </a:r>
            <a:r>
              <a:rPr lang="ja-JP" altLang="ja-JP" dirty="0"/>
              <a:t>「社会保障の歴史</a:t>
            </a:r>
            <a:r>
              <a:rPr lang="ja-JP" altLang="en-US" dirty="0"/>
              <a:t>（</a:t>
            </a:r>
            <a:r>
              <a:rPr lang="ja-JP" altLang="ja-JP" dirty="0"/>
              <a:t>1945-95年</a:t>
            </a:r>
            <a:r>
              <a:rPr lang="ja-JP" altLang="en-US" dirty="0" smtClean="0"/>
              <a:t>）</a:t>
            </a:r>
            <a:r>
              <a:rPr lang="ja-JP" altLang="en-US" dirty="0"/>
              <a:t>－</a:t>
            </a:r>
            <a:r>
              <a:rPr lang="ja-JP" altLang="ja-JP" dirty="0" smtClean="0"/>
              <a:t>古典的</a:t>
            </a:r>
            <a:r>
              <a:rPr lang="ja-JP" altLang="ja-JP" dirty="0"/>
              <a:t>福祉国家から多元的福祉国家</a:t>
            </a:r>
            <a:r>
              <a:rPr lang="ja-JP" altLang="ja-JP" dirty="0" smtClean="0"/>
              <a:t>へ」武川</a:t>
            </a:r>
            <a:r>
              <a:rPr lang="ja-JP" altLang="ja-JP" dirty="0"/>
              <a:t>正吾・塩野谷</a:t>
            </a:r>
            <a:r>
              <a:rPr lang="ja-JP" altLang="ja-JP" dirty="0" smtClean="0"/>
              <a:t>祐一編『</a:t>
            </a:r>
            <a:r>
              <a:rPr lang="ja-JP" altLang="ja-JP" dirty="0"/>
              <a:t>イギリス』東京大学</a:t>
            </a:r>
            <a:r>
              <a:rPr lang="ja-JP" altLang="ja-JP" dirty="0" smtClean="0"/>
              <a:t>出版会</a:t>
            </a:r>
            <a:endParaRPr lang="en-US" altLang="ja-JP" dirty="0" smtClean="0"/>
          </a:p>
          <a:p>
            <a:pPr>
              <a:buFont typeface="Wingdings" panose="05000000000000000000" pitchFamily="2" charset="2"/>
              <a:buChar char="Ø"/>
            </a:pPr>
            <a:r>
              <a:rPr lang="en-US" altLang="ja-JP" dirty="0" err="1" smtClean="0">
                <a:latin typeface="+mj-ea"/>
                <a:ea typeface="+mj-ea"/>
              </a:rPr>
              <a:t>Deacon,A</a:t>
            </a:r>
            <a:r>
              <a:rPr lang="en-US" altLang="ja-JP" dirty="0" smtClean="0">
                <a:latin typeface="+mj-ea"/>
                <a:ea typeface="+mj-ea"/>
              </a:rPr>
              <a:t>. and </a:t>
            </a:r>
            <a:r>
              <a:rPr lang="en-US" altLang="ja-JP" dirty="0" err="1" smtClean="0">
                <a:latin typeface="+mj-ea"/>
                <a:ea typeface="+mj-ea"/>
              </a:rPr>
              <a:t>Bradshaw,J</a:t>
            </a:r>
            <a:r>
              <a:rPr lang="en-US" altLang="ja-JP" dirty="0" smtClean="0">
                <a:latin typeface="+mj-ea"/>
                <a:ea typeface="+mj-ea"/>
              </a:rPr>
              <a:t>.(1983),</a:t>
            </a:r>
            <a:r>
              <a:rPr lang="ja-JP" altLang="en-US" dirty="0" smtClean="0">
                <a:latin typeface="+mj-ea"/>
                <a:ea typeface="+mj-ea"/>
              </a:rPr>
              <a:t>“</a:t>
            </a:r>
            <a:r>
              <a:rPr lang="en-US" altLang="ja-JP" dirty="0" err="1" smtClean="0">
                <a:latin typeface="+mj-ea"/>
                <a:ea typeface="+mj-ea"/>
              </a:rPr>
              <a:t>Resereved</a:t>
            </a:r>
            <a:r>
              <a:rPr lang="en-US" altLang="ja-JP" dirty="0" smtClean="0">
                <a:latin typeface="+mj-ea"/>
                <a:ea typeface="+mj-ea"/>
              </a:rPr>
              <a:t> for the </a:t>
            </a:r>
            <a:r>
              <a:rPr lang="en-US" altLang="ja-JP" dirty="0" err="1" smtClean="0">
                <a:latin typeface="+mj-ea"/>
                <a:ea typeface="+mj-ea"/>
              </a:rPr>
              <a:t>Poor:The</a:t>
            </a:r>
            <a:r>
              <a:rPr lang="en-US" altLang="ja-JP" dirty="0" smtClean="0">
                <a:latin typeface="+mj-ea"/>
                <a:ea typeface="+mj-ea"/>
              </a:rPr>
              <a:t> Means Test in British Social Policy</a:t>
            </a:r>
            <a:r>
              <a:rPr lang="ja-JP" altLang="en-US" dirty="0" smtClean="0">
                <a:latin typeface="+mj-ea"/>
                <a:ea typeface="+mj-ea"/>
              </a:rPr>
              <a:t>”</a:t>
            </a:r>
            <a:r>
              <a:rPr lang="en-US" altLang="ja-JP" dirty="0" smtClean="0">
                <a:latin typeface="+mj-ea"/>
                <a:ea typeface="+mj-ea"/>
              </a:rPr>
              <a:t>,</a:t>
            </a:r>
            <a:r>
              <a:rPr lang="en-US" altLang="ja-JP" i="1" dirty="0" smtClean="0">
                <a:latin typeface="+mj-ea"/>
                <a:ea typeface="+mj-ea"/>
              </a:rPr>
              <a:t>Basil Blackwell and Martin Robertson</a:t>
            </a:r>
            <a:endParaRPr lang="en-US" altLang="ja-JP" i="1" dirty="0">
              <a:latin typeface="+mj-ea"/>
              <a:ea typeface="+mj-ea"/>
            </a:endParaRPr>
          </a:p>
          <a:p>
            <a:pPr>
              <a:buFont typeface="Wingdings" panose="05000000000000000000" pitchFamily="2" charset="2"/>
              <a:buChar char="Ø"/>
            </a:pPr>
            <a:r>
              <a:rPr lang="en-US" altLang="ja-JP" dirty="0" err="1">
                <a:latin typeface="+mn-ea"/>
              </a:rPr>
              <a:t>Kerr,S</a:t>
            </a:r>
            <a:r>
              <a:rPr lang="en-US" altLang="ja-JP" dirty="0">
                <a:latin typeface="+mn-ea"/>
              </a:rPr>
              <a:t>. A. (1982), “Deciding about Supplementary </a:t>
            </a:r>
            <a:r>
              <a:rPr lang="en-US" altLang="ja-JP" dirty="0" err="1" smtClean="0">
                <a:latin typeface="+mn-ea"/>
              </a:rPr>
              <a:t>Pensions:A</a:t>
            </a:r>
            <a:r>
              <a:rPr lang="en-US" altLang="ja-JP" dirty="0" smtClean="0">
                <a:latin typeface="+mn-ea"/>
              </a:rPr>
              <a:t> provisional Model”, </a:t>
            </a:r>
            <a:r>
              <a:rPr lang="en-US" altLang="ja-JP" i="1" dirty="0">
                <a:latin typeface="+mn-ea"/>
              </a:rPr>
              <a:t>Journal of Social Policy</a:t>
            </a:r>
            <a:r>
              <a:rPr lang="en-US" altLang="ja-JP" dirty="0">
                <a:latin typeface="+mn-ea"/>
              </a:rPr>
              <a:t>, vol. 11(4)</a:t>
            </a:r>
            <a:endParaRPr lang="ja-JP" altLang="ja-JP" dirty="0">
              <a:latin typeface="+mn-ea"/>
            </a:endParaRPr>
          </a:p>
          <a:p>
            <a:pPr>
              <a:buFont typeface="Wingdings" panose="05000000000000000000" pitchFamily="2" charset="2"/>
              <a:buChar char="Ø"/>
            </a:pPr>
            <a:endParaRPr kumimoji="1" lang="ja-JP" altLang="en-US" dirty="0"/>
          </a:p>
        </p:txBody>
      </p:sp>
      <p:sp>
        <p:nvSpPr>
          <p:cNvPr id="4" name="スライド番号プレースホルダー 3">
            <a:extLst>
              <a:ext uri="{FF2B5EF4-FFF2-40B4-BE49-F238E27FC236}">
                <a16:creationId xmlns:a16="http://schemas.microsoft.com/office/drawing/2014/main" id="{D8F85F3E-CB44-45C7-912D-0E9EDC9C126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501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057085-5C38-422F-9B13-9D38415F6654}"/>
              </a:ext>
            </a:extLst>
          </p:cNvPr>
          <p:cNvPicPr>
            <a:picLocks noChangeAspect="1"/>
          </p:cNvPicPr>
          <p:nvPr/>
        </p:nvPicPr>
        <p:blipFill>
          <a:blip r:embed="rId2"/>
          <a:stretch>
            <a:fillRect/>
          </a:stretch>
        </p:blipFill>
        <p:spPr>
          <a:xfrm>
            <a:off x="1524000" y="0"/>
            <a:ext cx="9144000" cy="6858000"/>
          </a:xfrm>
          <a:prstGeom prst="ellipse">
            <a:avLst/>
          </a:prstGeom>
          <a:ln>
            <a:noFill/>
          </a:ln>
          <a:effectLst>
            <a:softEdge rad="112500"/>
          </a:effectLst>
        </p:spPr>
      </p:pic>
      <p:sp>
        <p:nvSpPr>
          <p:cNvPr id="4" name="コンテンツ プレースホルダー 2">
            <a:extLst>
              <a:ext uri="{FF2B5EF4-FFF2-40B4-BE49-F238E27FC236}">
                <a16:creationId xmlns:a16="http://schemas.microsoft.com/office/drawing/2014/main" id="{AD35F6F0-F693-405D-9360-F41CAA8DC6A4}"/>
              </a:ext>
            </a:extLst>
          </p:cNvPr>
          <p:cNvSpPr txBox="1">
            <a:spLocks/>
          </p:cNvSpPr>
          <p:nvPr/>
        </p:nvSpPr>
        <p:spPr>
          <a:xfrm>
            <a:off x="1353345" y="1772816"/>
            <a:ext cx="9485310" cy="664096"/>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kumimoji="1"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kumimoji="1"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kumimoji="1"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kumimoji="1" sz="1600" kern="1200" baseline="0">
                <a:solidFill>
                  <a:schemeClr val="tx1"/>
                </a:solidFill>
                <a:latin typeface="+mn-lt"/>
                <a:ea typeface="+mn-ea"/>
                <a:cs typeface="+mn-cs"/>
              </a:defRPr>
            </a:lvl9pPr>
          </a:lstStyle>
          <a:p>
            <a:pPr marL="45720" indent="0">
              <a:buNone/>
            </a:pPr>
            <a:r>
              <a:rPr lang="en-US" altLang="ja-JP" sz="4400" dirty="0">
                <a:solidFill>
                  <a:schemeClr val="accent1">
                    <a:lumMod val="50000"/>
                  </a:schemeClr>
                </a:solidFill>
              </a:rPr>
              <a:t>Thank you for your kind attention</a:t>
            </a:r>
            <a:endParaRPr lang="ja-JP" altLang="en-US" sz="4400" dirty="0">
              <a:solidFill>
                <a:schemeClr val="accent1">
                  <a:lumMod val="50000"/>
                </a:schemeClr>
              </a:solidFill>
            </a:endParaRPr>
          </a:p>
        </p:txBody>
      </p:sp>
      <p:sp>
        <p:nvSpPr>
          <p:cNvPr id="2" name="スライド番号プレースホルダー 1">
            <a:extLst>
              <a:ext uri="{FF2B5EF4-FFF2-40B4-BE49-F238E27FC236}">
                <a16:creationId xmlns:a16="http://schemas.microsoft.com/office/drawing/2014/main" id="{BBAA9607-06E4-45EE-8575-E663D06C4C72}"/>
              </a:ext>
            </a:extLst>
          </p:cNvPr>
          <p:cNvSpPr>
            <a:spLocks noGrp="1"/>
          </p:cNvSpPr>
          <p:nvPr>
            <p:ph type="sldNum" sz="quarter" idx="12"/>
          </p:nvPr>
        </p:nvSpPr>
        <p:spPr/>
        <p:txBody>
          <a:bodyPr/>
          <a:lstStyle/>
          <a:p>
            <a:pPr rtl="0"/>
            <a:fld id="{F36C87F6-986D-49E6-AF40-1B3A1EE8064D}" type="slidenum">
              <a:rPr lang="en-US" altLang="ja-JP" noProof="0" smtClean="0"/>
              <a:t>15</a:t>
            </a:fld>
            <a:endParaRPr lang="ja-JP" altLang="en-US" noProof="0" dirty="0"/>
          </a:p>
        </p:txBody>
      </p:sp>
    </p:spTree>
    <p:extLst>
      <p:ext uri="{BB962C8B-B14F-4D97-AF65-F5344CB8AC3E}">
        <p14:creationId xmlns:p14="http://schemas.microsoft.com/office/powerpoint/2010/main" val="786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8F5D6-A7EC-4A23-A386-8B98A8CF7380}"/>
              </a:ext>
            </a:extLst>
          </p:cNvPr>
          <p:cNvSpPr>
            <a:spLocks noGrp="1"/>
          </p:cNvSpPr>
          <p:nvPr>
            <p:ph type="title"/>
          </p:nvPr>
        </p:nvSpPr>
        <p:spPr/>
        <p:txBody>
          <a:bodyPr/>
          <a:lstStyle/>
          <a:p>
            <a:r>
              <a:rPr kumimoji="1" lang="ja-JP" altLang="en-US" dirty="0"/>
              <a:t>報告内容</a:t>
            </a:r>
          </a:p>
        </p:txBody>
      </p:sp>
      <p:sp>
        <p:nvSpPr>
          <p:cNvPr id="3" name="コンテンツ プレースホルダー 2">
            <a:extLst>
              <a:ext uri="{FF2B5EF4-FFF2-40B4-BE49-F238E27FC236}">
                <a16:creationId xmlns:a16="http://schemas.microsoft.com/office/drawing/2014/main" id="{0FD6D899-6B52-449D-8F77-7C8673C5ED7B}"/>
              </a:ext>
            </a:extLst>
          </p:cNvPr>
          <p:cNvSpPr>
            <a:spLocks noGrp="1"/>
          </p:cNvSpPr>
          <p:nvPr>
            <p:ph idx="1"/>
          </p:nvPr>
        </p:nvSpPr>
        <p:spPr>
          <a:xfrm>
            <a:off x="482709" y="1255828"/>
            <a:ext cx="9355921" cy="5532775"/>
          </a:xfrm>
        </p:spPr>
        <p:txBody>
          <a:bodyPr>
            <a:normAutofit fontScale="92500" lnSpcReduction="20000"/>
          </a:bodyPr>
          <a:lstStyle/>
          <a:p>
            <a:pPr marL="0" indent="0">
              <a:buNone/>
            </a:pPr>
            <a:r>
              <a:rPr kumimoji="1" lang="ja-JP" altLang="en-US" dirty="0" smtClean="0"/>
              <a:t>１．イギリス</a:t>
            </a:r>
            <a:r>
              <a:rPr kumimoji="1" lang="ja-JP" altLang="en-US" dirty="0"/>
              <a:t>の福祉制度の概要</a:t>
            </a:r>
            <a:endParaRPr kumimoji="1" lang="en-US" altLang="ja-JP" dirty="0"/>
          </a:p>
          <a:p>
            <a:r>
              <a:rPr lang="ja-JP" altLang="en-US" dirty="0"/>
              <a:t>福祉国家のお手本としてのイギリス：ベヴァリッジ報告に基づく戦後の福祉国家建設</a:t>
            </a:r>
            <a:endParaRPr lang="en-US" altLang="ja-JP" dirty="0"/>
          </a:p>
          <a:p>
            <a:r>
              <a:rPr lang="ja-JP" altLang="en-US" dirty="0"/>
              <a:t>イギリスの戦後福祉国家建設が目指したこと</a:t>
            </a:r>
            <a:endParaRPr lang="en-US" altLang="ja-JP" dirty="0"/>
          </a:p>
          <a:p>
            <a:r>
              <a:rPr lang="ja-JP" altLang="en-US" dirty="0"/>
              <a:t>民間組織・非営利組織による福祉供給：二つの回路による環境の整備</a:t>
            </a:r>
            <a:endParaRPr lang="en-US" altLang="ja-JP" dirty="0"/>
          </a:p>
          <a:p>
            <a:pPr marL="0" indent="0">
              <a:buNone/>
            </a:pPr>
            <a:r>
              <a:rPr lang="ja-JP" altLang="en-US" dirty="0"/>
              <a:t>２．イギリスにおける福祉制度の利用</a:t>
            </a:r>
            <a:endParaRPr lang="en-US" altLang="ja-JP" dirty="0"/>
          </a:p>
          <a:p>
            <a:r>
              <a:rPr lang="ja-JP" altLang="en-US" dirty="0"/>
              <a:t>申請主義を基本とした制度設計</a:t>
            </a:r>
            <a:endParaRPr lang="en-US" altLang="ja-JP" dirty="0"/>
          </a:p>
          <a:p>
            <a:r>
              <a:rPr lang="ja-JP" altLang="en-US" dirty="0"/>
              <a:t>ユニバーサル・クレジット</a:t>
            </a:r>
            <a:endParaRPr lang="en-US" altLang="ja-JP" dirty="0"/>
          </a:p>
          <a:p>
            <a:r>
              <a:rPr kumimoji="1" lang="ja-JP" altLang="en-US" dirty="0"/>
              <a:t>医療</a:t>
            </a:r>
            <a:endParaRPr kumimoji="1" lang="en-US" altLang="ja-JP" dirty="0"/>
          </a:p>
          <a:p>
            <a:pPr marL="0" indent="0">
              <a:buNone/>
            </a:pPr>
            <a:r>
              <a:rPr kumimoji="1" lang="ja-JP" altLang="en-US" dirty="0"/>
              <a:t>３．申請主義を</a:t>
            </a:r>
            <a:r>
              <a:rPr lang="ja-JP" altLang="en-US" dirty="0"/>
              <a:t>支える</a:t>
            </a:r>
            <a:r>
              <a:rPr kumimoji="1" lang="ja-JP" altLang="en-US" dirty="0"/>
              <a:t>制度</a:t>
            </a:r>
            <a:endParaRPr kumimoji="1" lang="en-US" altLang="ja-JP" dirty="0"/>
          </a:p>
          <a:p>
            <a:r>
              <a:rPr lang="ja-JP" altLang="en-US" dirty="0"/>
              <a:t>意思決定能力法</a:t>
            </a:r>
            <a:endParaRPr lang="en-US" altLang="ja-JP" dirty="0"/>
          </a:p>
          <a:p>
            <a:r>
              <a:rPr lang="ja-JP" altLang="en-US" dirty="0"/>
              <a:t>任意後見制度　</a:t>
            </a:r>
            <a:endParaRPr lang="en-US" altLang="ja-JP" dirty="0"/>
          </a:p>
          <a:p>
            <a:r>
              <a:rPr kumimoji="1" lang="ja-JP" altLang="en-US" dirty="0"/>
              <a:t>イギリスの権利擁護制度に見る自立・自律と社会連帯</a:t>
            </a:r>
            <a:endParaRPr kumimoji="1" lang="en-US" altLang="ja-JP" dirty="0"/>
          </a:p>
          <a:p>
            <a:pPr marL="0" indent="0">
              <a:buNone/>
            </a:pPr>
            <a:r>
              <a:rPr kumimoji="1" lang="ja-JP" altLang="en-US" dirty="0"/>
              <a:t>４．申請主義を</a:t>
            </a:r>
            <a:r>
              <a:rPr lang="ja-JP" altLang="en-US" dirty="0"/>
              <a:t>支える</a:t>
            </a:r>
            <a:r>
              <a:rPr kumimoji="1" lang="ja-JP" altLang="en-US" dirty="0"/>
              <a:t>人材</a:t>
            </a:r>
            <a:endParaRPr kumimoji="1" lang="en-US" altLang="ja-JP" dirty="0"/>
          </a:p>
          <a:p>
            <a:r>
              <a:rPr kumimoji="1" lang="ja-JP" altLang="en-US" dirty="0"/>
              <a:t>アウトリーチ（ケース）ワーカーとは</a:t>
            </a:r>
            <a:endParaRPr kumimoji="1" lang="en-US" altLang="ja-JP" dirty="0"/>
          </a:p>
          <a:p>
            <a:r>
              <a:rPr kumimoji="1" lang="ja-JP" altLang="en-US" dirty="0"/>
              <a:t>リンクワーカーとは</a:t>
            </a:r>
            <a:endParaRPr kumimoji="1" lang="en-US" altLang="ja-JP" dirty="0"/>
          </a:p>
          <a:p>
            <a:pPr marL="0" indent="0">
              <a:buNone/>
            </a:pPr>
            <a:r>
              <a:rPr kumimoji="1" lang="ja-JP" altLang="en-US" dirty="0"/>
              <a:t>５．まとめにかえて：日本への示唆</a:t>
            </a:r>
            <a:endParaRPr kumimoji="1" lang="en-US" altLang="ja-JP" dirty="0"/>
          </a:p>
        </p:txBody>
      </p:sp>
      <p:sp>
        <p:nvSpPr>
          <p:cNvPr id="4" name="スライド番号プレースホルダー 3">
            <a:extLst>
              <a:ext uri="{FF2B5EF4-FFF2-40B4-BE49-F238E27FC236}">
                <a16:creationId xmlns:a16="http://schemas.microsoft.com/office/drawing/2014/main" id="{E560EEF5-DE4C-4A1B-8FA1-4FCA9D37225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5677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9C2C-0899-4309-8E5D-A7801374FCE8}"/>
              </a:ext>
            </a:extLst>
          </p:cNvPr>
          <p:cNvSpPr>
            <a:spLocks noGrp="1"/>
          </p:cNvSpPr>
          <p:nvPr>
            <p:ph type="title"/>
          </p:nvPr>
        </p:nvSpPr>
        <p:spPr/>
        <p:txBody>
          <a:bodyPr/>
          <a:lstStyle/>
          <a:p>
            <a:r>
              <a:rPr kumimoji="1" lang="ja-JP" altLang="en-US" dirty="0"/>
              <a:t>１．イギリスの福祉制度の概要</a:t>
            </a:r>
          </a:p>
        </p:txBody>
      </p:sp>
      <p:sp>
        <p:nvSpPr>
          <p:cNvPr id="3" name="コンテンツ プレースホルダー 2">
            <a:extLst>
              <a:ext uri="{FF2B5EF4-FFF2-40B4-BE49-F238E27FC236}">
                <a16:creationId xmlns:a16="http://schemas.microsoft.com/office/drawing/2014/main" id="{E00D0F81-CD1F-4E95-8F91-33AC8084925A}"/>
              </a:ext>
            </a:extLst>
          </p:cNvPr>
          <p:cNvSpPr>
            <a:spLocks noGrp="1"/>
          </p:cNvSpPr>
          <p:nvPr>
            <p:ph idx="1"/>
          </p:nvPr>
        </p:nvSpPr>
        <p:spPr>
          <a:xfrm>
            <a:off x="534761" y="1494065"/>
            <a:ext cx="10468519" cy="5290456"/>
          </a:xfrm>
        </p:spPr>
        <p:txBody>
          <a:bodyPr>
            <a:normAutofit fontScale="92500" lnSpcReduction="20000"/>
          </a:bodyPr>
          <a:lstStyle/>
          <a:p>
            <a:r>
              <a:rPr kumimoji="1" lang="ja-JP" altLang="en-US" dirty="0"/>
              <a:t>福祉国家のお手本としてのイギリス：ベヴァリッジ報告に基づく戦後の福祉国家建設</a:t>
            </a:r>
            <a:endParaRPr kumimoji="1" lang="en-US" altLang="ja-JP" dirty="0"/>
          </a:p>
          <a:p>
            <a:pPr>
              <a:buFont typeface="Wingdings" panose="05000000000000000000" pitchFamily="2" charset="2"/>
              <a:buChar char="l"/>
            </a:pPr>
            <a:r>
              <a:rPr lang="ja-JP" altLang="en-US" dirty="0"/>
              <a:t>ベヴァリッジ報告の概要</a:t>
            </a:r>
            <a:endParaRPr lang="en-US" altLang="ja-JP" dirty="0"/>
          </a:p>
          <a:p>
            <a:pPr marL="0" indent="0">
              <a:buNone/>
            </a:pPr>
            <a:r>
              <a:rPr lang="ja-JP" altLang="en-US" dirty="0"/>
              <a:t>　・第二次世界大戦下のイギリスで</a:t>
            </a:r>
            <a:r>
              <a:rPr lang="en-US" altLang="ja-JP" dirty="0"/>
              <a:t>1942</a:t>
            </a:r>
            <a:r>
              <a:rPr lang="ja-JP" altLang="en-US" dirty="0"/>
              <a:t>年</a:t>
            </a:r>
            <a:r>
              <a:rPr lang="en-US" altLang="ja-JP" dirty="0"/>
              <a:t>11</a:t>
            </a:r>
            <a:r>
              <a:rPr lang="ja-JP" altLang="en-US" dirty="0"/>
              <a:t>月に提出された社会保障制度の新しいあり方</a:t>
            </a:r>
            <a:r>
              <a:rPr lang="ja-JP" altLang="en-US" dirty="0" smtClean="0"/>
              <a:t>を</a:t>
            </a:r>
            <a:endParaRPr lang="en-US" altLang="ja-JP" dirty="0" smtClean="0"/>
          </a:p>
          <a:p>
            <a:pPr marL="0" indent="0">
              <a:buNone/>
            </a:pPr>
            <a:r>
              <a:rPr lang="ja-JP" altLang="en-US" dirty="0"/>
              <a:t>　</a:t>
            </a:r>
            <a:r>
              <a:rPr lang="ja-JP" altLang="en-US" dirty="0" smtClean="0"/>
              <a:t>　示す</a:t>
            </a:r>
            <a:r>
              <a:rPr lang="ja-JP" altLang="en-US" dirty="0"/>
              <a:t>報告書→社会保障の思想と体系の原点</a:t>
            </a:r>
          </a:p>
          <a:p>
            <a:pPr marL="0" indent="0">
              <a:buNone/>
            </a:pPr>
            <a:r>
              <a:rPr lang="ja-JP" altLang="en-US" dirty="0"/>
              <a:t>　・「</a:t>
            </a:r>
            <a:r>
              <a:rPr lang="ja-JP" altLang="en-US" dirty="0">
                <a:solidFill>
                  <a:srgbClr val="FF0000"/>
                </a:solidFill>
              </a:rPr>
              <a:t>ゆりかごから墓場まで</a:t>
            </a:r>
            <a:r>
              <a:rPr lang="ja-JP" altLang="en-US" dirty="0"/>
              <a:t>」＝全ライフステージにわたる包括的な社会保障計画を提示</a:t>
            </a:r>
            <a:endParaRPr lang="en-US" altLang="ja-JP" dirty="0"/>
          </a:p>
          <a:p>
            <a:r>
              <a:rPr lang="ja-JP" altLang="en-US" dirty="0"/>
              <a:t>イギリスの戦後福祉国家建設が目指したこと</a:t>
            </a:r>
            <a:endParaRPr lang="en-US" altLang="ja-JP" dirty="0"/>
          </a:p>
          <a:p>
            <a:pPr marL="0" indent="0">
              <a:buNone/>
            </a:pPr>
            <a:r>
              <a:rPr lang="ja-JP" altLang="en-US" dirty="0"/>
              <a:t>・社会保障制度の確立＋重要産業の国有化（←公共セクター化＝公的な雇用保障を拡大）</a:t>
            </a:r>
          </a:p>
          <a:p>
            <a:pPr marL="0" indent="0">
              <a:buNone/>
            </a:pPr>
            <a:r>
              <a:rPr lang="ja-JP" altLang="en-US" dirty="0"/>
              <a:t>　＝</a:t>
            </a:r>
            <a:r>
              <a:rPr lang="ja-JP" altLang="en-US" dirty="0">
                <a:solidFill>
                  <a:srgbClr val="FF0000"/>
                </a:solidFill>
              </a:rPr>
              <a:t>社会保障</a:t>
            </a:r>
            <a:r>
              <a:rPr lang="ja-JP" altLang="en-US" dirty="0"/>
              <a:t>＋</a:t>
            </a:r>
            <a:r>
              <a:rPr lang="ja-JP" altLang="en-US" dirty="0">
                <a:solidFill>
                  <a:srgbClr val="FF0000"/>
                </a:solidFill>
              </a:rPr>
              <a:t>雇用保障</a:t>
            </a:r>
            <a:r>
              <a:rPr lang="ja-JP" altLang="en-US" dirty="0"/>
              <a:t>による福祉国家建設</a:t>
            </a:r>
            <a:endParaRPr lang="en-US" altLang="ja-JP" dirty="0"/>
          </a:p>
          <a:p>
            <a:pPr marL="0" indent="0">
              <a:buNone/>
            </a:pPr>
            <a:r>
              <a:rPr lang="ja-JP" altLang="en-US" dirty="0"/>
              <a:t>・普遍主義の理念に立った制度設計：</a:t>
            </a:r>
            <a:r>
              <a:rPr lang="ja-JP" altLang="en-US" dirty="0">
                <a:solidFill>
                  <a:srgbClr val="FF0000"/>
                </a:solidFill>
              </a:rPr>
              <a:t>スティグマ</a:t>
            </a:r>
            <a:r>
              <a:rPr lang="ja-JP" altLang="en-US" dirty="0"/>
              <a:t>の抑制</a:t>
            </a:r>
            <a:endParaRPr lang="en-US" altLang="ja-JP" dirty="0"/>
          </a:p>
          <a:p>
            <a:pPr marL="0" indent="0">
              <a:buNone/>
            </a:pPr>
            <a:r>
              <a:rPr lang="ja-JP" altLang="en-US" dirty="0"/>
              <a:t>　⇒</a:t>
            </a:r>
            <a:r>
              <a:rPr lang="ja-JP" altLang="en-US" dirty="0">
                <a:solidFill>
                  <a:srgbClr val="FF0000"/>
                </a:solidFill>
              </a:rPr>
              <a:t>申請のしやすさ</a:t>
            </a:r>
            <a:r>
              <a:rPr lang="ja-JP" altLang="en-US" dirty="0"/>
              <a:t>を意識した制度設計　平岡（</a:t>
            </a:r>
            <a:r>
              <a:rPr lang="en-US" altLang="ja-JP" dirty="0"/>
              <a:t>2003</a:t>
            </a:r>
            <a:r>
              <a:rPr lang="ja-JP" altLang="en-US" dirty="0"/>
              <a:t>：</a:t>
            </a:r>
            <a:r>
              <a:rPr lang="en-US" altLang="ja-JP" dirty="0"/>
              <a:t>267</a:t>
            </a:r>
            <a:r>
              <a:rPr lang="ja-JP" altLang="en-US" dirty="0" smtClean="0"/>
              <a:t>）が</a:t>
            </a:r>
            <a:r>
              <a:rPr lang="en-US" altLang="ja-JP" dirty="0" smtClean="0"/>
              <a:t>Deacon and Bradshaw(1983:81,86)</a:t>
            </a:r>
            <a:r>
              <a:rPr lang="ja-JP" altLang="en-US" dirty="0" smtClean="0"/>
              <a:t>を翻訳</a:t>
            </a:r>
            <a:endParaRPr lang="en-US" altLang="ja-JP" dirty="0"/>
          </a:p>
          <a:p>
            <a:pPr marL="0" indent="0">
              <a:buNone/>
            </a:pPr>
            <a:r>
              <a:rPr lang="ja-JP" altLang="en-US" dirty="0"/>
              <a:t>　　</a:t>
            </a:r>
            <a:r>
              <a:rPr lang="en-US" altLang="ja-JP" dirty="0"/>
              <a:t>e.g.)</a:t>
            </a:r>
            <a:r>
              <a:rPr lang="ja-JP" altLang="en-US" dirty="0"/>
              <a:t>・公的扶助の申請書を郵便局に置き、郵送での申請を可能に。</a:t>
            </a:r>
            <a:endParaRPr lang="en-US" altLang="ja-JP" dirty="0"/>
          </a:p>
          <a:p>
            <a:pPr marL="0" indent="0">
              <a:buNone/>
            </a:pPr>
            <a:r>
              <a:rPr lang="ja-JP" altLang="en-US" dirty="0"/>
              <a:t>　　　　・社会サービス担当大臣がすべてのソーシャル・ワーカーに私信を送り扶助</a:t>
            </a:r>
            <a:r>
              <a:rPr lang="ja-JP" altLang="en-US" dirty="0" smtClean="0"/>
              <a:t>の</a:t>
            </a:r>
            <a:endParaRPr lang="en-US" altLang="ja-JP" dirty="0" smtClean="0"/>
          </a:p>
          <a:p>
            <a:pPr marL="0" indent="0">
              <a:buNone/>
            </a:pPr>
            <a:r>
              <a:rPr lang="ja-JP" altLang="en-US" dirty="0"/>
              <a:t>　</a:t>
            </a:r>
            <a:r>
              <a:rPr lang="ja-JP" altLang="en-US" dirty="0" smtClean="0"/>
              <a:t>　　　　申請</a:t>
            </a:r>
            <a:r>
              <a:rPr lang="ja-JP" altLang="en-US" dirty="0"/>
              <a:t>を奨励するよう求めた。</a:t>
            </a:r>
            <a:endParaRPr lang="en-US" altLang="ja-JP" dirty="0"/>
          </a:p>
          <a:p>
            <a:pPr marL="0" indent="0">
              <a:buNone/>
            </a:pPr>
            <a:r>
              <a:rPr lang="ja-JP" altLang="en-US" dirty="0"/>
              <a:t>　　　　・家賃減額・家賃手当制度の導入に際し、テレビ・新聞等で制度の周知徹底を</a:t>
            </a:r>
            <a:endParaRPr lang="en-US" altLang="ja-JP" dirty="0" smtClean="0"/>
          </a:p>
          <a:p>
            <a:pPr marL="0" indent="0">
              <a:buNone/>
            </a:pPr>
            <a:r>
              <a:rPr lang="ja-JP" altLang="en-US" dirty="0"/>
              <a:t>　</a:t>
            </a:r>
            <a:r>
              <a:rPr lang="ja-JP" altLang="en-US" dirty="0" smtClean="0"/>
              <a:t>　　　　図る</a:t>
            </a:r>
            <a:r>
              <a:rPr lang="ja-JP" altLang="en-US" dirty="0"/>
              <a:t>広報活動を実施。</a:t>
            </a:r>
          </a:p>
          <a:p>
            <a:pPr marL="0" indent="0">
              <a:buNone/>
            </a:pPr>
            <a:endParaRPr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6335A19-2F81-4453-9E96-5B72661B198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8844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A2857-6011-4B44-AC66-1ECC085FB489}"/>
              </a:ext>
            </a:extLst>
          </p:cNvPr>
          <p:cNvSpPr>
            <a:spLocks noGrp="1"/>
          </p:cNvSpPr>
          <p:nvPr>
            <p:ph type="title"/>
          </p:nvPr>
        </p:nvSpPr>
        <p:spPr/>
        <p:txBody>
          <a:bodyPr/>
          <a:lstStyle/>
          <a:p>
            <a:r>
              <a:rPr kumimoji="1" lang="ja-JP" altLang="en-US" dirty="0"/>
              <a:t>１．イギリスの福祉制度の概要</a:t>
            </a:r>
          </a:p>
        </p:txBody>
      </p:sp>
      <p:sp>
        <p:nvSpPr>
          <p:cNvPr id="3" name="コンテンツ プレースホルダー 2">
            <a:extLst>
              <a:ext uri="{FF2B5EF4-FFF2-40B4-BE49-F238E27FC236}">
                <a16:creationId xmlns:a16="http://schemas.microsoft.com/office/drawing/2014/main" id="{D0E297F9-D8FF-4A39-AAB2-48B650FFCD64}"/>
              </a:ext>
            </a:extLst>
          </p:cNvPr>
          <p:cNvSpPr>
            <a:spLocks noGrp="1"/>
          </p:cNvSpPr>
          <p:nvPr>
            <p:ph idx="1"/>
          </p:nvPr>
        </p:nvSpPr>
        <p:spPr>
          <a:xfrm>
            <a:off x="788894" y="1658471"/>
            <a:ext cx="8659906" cy="5199529"/>
          </a:xfrm>
        </p:spPr>
        <p:txBody>
          <a:bodyPr>
            <a:normAutofit/>
          </a:bodyPr>
          <a:lstStyle/>
          <a:p>
            <a:r>
              <a:rPr lang="ja-JP" altLang="en-US" dirty="0"/>
              <a:t>民間組織・非営利組織による福祉供給：二つの回路による環境の整備</a:t>
            </a:r>
            <a:endParaRPr lang="en-US" altLang="ja-JP" dirty="0"/>
          </a:p>
          <a:p>
            <a:pPr marL="0" indent="0">
              <a:buNone/>
            </a:pPr>
            <a:r>
              <a:rPr lang="ja-JP" altLang="en-US" dirty="0"/>
              <a:t>回路①チャリティの伝統</a:t>
            </a:r>
            <a:endParaRPr lang="en-US" altLang="ja-JP" dirty="0"/>
          </a:p>
          <a:p>
            <a:pPr marL="0" indent="0">
              <a:buNone/>
            </a:pPr>
            <a:r>
              <a:rPr lang="ja-JP" altLang="ja-JP" dirty="0"/>
              <a:t>イギリスでは歴史的に、非営利のボランタリーセクターであるチャリティ</a:t>
            </a:r>
            <a:r>
              <a:rPr lang="en-US" altLang="ja-JP" dirty="0"/>
              <a:t>(charity)</a:t>
            </a:r>
            <a:r>
              <a:rPr lang="ja-JP" altLang="ja-JP" dirty="0"/>
              <a:t>が、政府による公的な救済を補完する社会福祉の担い手として機能</a:t>
            </a:r>
            <a:r>
              <a:rPr lang="ja-JP" altLang="en-US" dirty="0"/>
              <a:t>。　</a:t>
            </a:r>
            <a:endParaRPr lang="en-US" altLang="ja-JP" dirty="0"/>
          </a:p>
          <a:p>
            <a:pPr marL="0" indent="0">
              <a:buNone/>
            </a:pPr>
            <a:r>
              <a:rPr lang="ja-JP" altLang="en-US" dirty="0"/>
              <a:t>　</a:t>
            </a:r>
            <a:r>
              <a:rPr lang="en-US" altLang="ja-JP" dirty="0"/>
              <a:t>e.g.)</a:t>
            </a:r>
            <a:r>
              <a:rPr lang="ja-JP" altLang="en-US" dirty="0"/>
              <a:t>セツルメントで知られるトインビー・ホール</a:t>
            </a:r>
            <a:endParaRPr lang="en-US" altLang="ja-JP" dirty="0"/>
          </a:p>
          <a:p>
            <a:pPr marL="0" indent="0">
              <a:buNone/>
            </a:pPr>
            <a:r>
              <a:rPr lang="ja-JP" altLang="en-US" dirty="0"/>
              <a:t>チャリティに関するもっとも古い法律は、</a:t>
            </a:r>
            <a:r>
              <a:rPr lang="en-US" altLang="ja-JP" dirty="0"/>
              <a:t>1601</a:t>
            </a:r>
            <a:r>
              <a:rPr lang="ja-JP" altLang="en-US" dirty="0"/>
              <a:t>年公益ユース（信託）法であり、現行法は</a:t>
            </a:r>
            <a:r>
              <a:rPr lang="en-US" altLang="ja-JP" dirty="0"/>
              <a:t>2022</a:t>
            </a:r>
            <a:r>
              <a:rPr lang="ja-JP" altLang="en-US" dirty="0"/>
              <a:t>年チャリティ法。</a:t>
            </a:r>
            <a:endParaRPr lang="en-US" altLang="ja-JP" dirty="0"/>
          </a:p>
          <a:p>
            <a:pPr marL="0" indent="0">
              <a:buNone/>
            </a:pPr>
            <a:r>
              <a:rPr lang="ja-JP" altLang="en-US" dirty="0"/>
              <a:t>→</a:t>
            </a:r>
            <a:r>
              <a:rPr lang="ja-JP" altLang="en-US" dirty="0">
                <a:solidFill>
                  <a:srgbClr val="FF0000"/>
                </a:solidFill>
              </a:rPr>
              <a:t>福祉多元主義</a:t>
            </a:r>
            <a:r>
              <a:rPr lang="ja-JP" altLang="en-US" dirty="0"/>
              <a:t>を可能にする土壌。</a:t>
            </a:r>
            <a:endParaRPr lang="en-US" altLang="ja-JP" dirty="0"/>
          </a:p>
          <a:p>
            <a:pPr marL="0" indent="0">
              <a:buNone/>
            </a:pPr>
            <a:r>
              <a:rPr lang="en-US" altLang="ja-JP" dirty="0"/>
              <a:t>※</a:t>
            </a:r>
            <a:r>
              <a:rPr lang="ja-JP" altLang="ja-JP" dirty="0"/>
              <a:t>福祉多元主義</a:t>
            </a:r>
            <a:r>
              <a:rPr lang="en-US" altLang="ja-JP" dirty="0"/>
              <a:t>…</a:t>
            </a:r>
            <a:r>
              <a:rPr lang="ja-JP" altLang="en-US" dirty="0"/>
              <a:t>「</a:t>
            </a:r>
            <a:r>
              <a:rPr lang="ja-JP" altLang="ja-JP" dirty="0"/>
              <a:t>社会保障体制における供給主体と財源が国家と並んで市場</a:t>
            </a:r>
            <a:r>
              <a:rPr lang="ja-JP" altLang="en-US" dirty="0"/>
              <a:t>（</a:t>
            </a:r>
            <a:r>
              <a:rPr lang="ja-JP" altLang="ja-JP" dirty="0" smtClean="0"/>
              <a:t>民</a:t>
            </a:r>
            <a:r>
              <a:rPr lang="ja-JP" altLang="en-US" dirty="0" smtClean="0"/>
              <a:t>　</a:t>
            </a:r>
            <a:r>
              <a:rPr lang="ja-JP" altLang="ja-JP" dirty="0" smtClean="0"/>
              <a:t>間</a:t>
            </a:r>
            <a:r>
              <a:rPr lang="ja-JP" altLang="ja-JP" dirty="0"/>
              <a:t>営利企業</a:t>
            </a:r>
            <a:r>
              <a:rPr lang="ja-JP" altLang="en-US" dirty="0"/>
              <a:t>）</a:t>
            </a:r>
            <a:r>
              <a:rPr lang="ja-JP" altLang="ja-JP" dirty="0"/>
              <a:t>、第三セクター、非営利組織、コミュニティ</a:t>
            </a:r>
            <a:r>
              <a:rPr lang="ja-JP" altLang="en-US" dirty="0"/>
              <a:t>（</a:t>
            </a:r>
            <a:r>
              <a:rPr lang="ja-JP" altLang="ja-JP" dirty="0"/>
              <a:t>地域社会</a:t>
            </a:r>
            <a:r>
              <a:rPr lang="ja-JP" altLang="en-US" dirty="0"/>
              <a:t>）</a:t>
            </a:r>
            <a:r>
              <a:rPr lang="ja-JP" altLang="ja-JP" dirty="0"/>
              <a:t>、</a:t>
            </a:r>
            <a:r>
              <a:rPr lang="ja-JP" altLang="ja-JP" dirty="0" smtClean="0"/>
              <a:t>ボランティ</a:t>
            </a:r>
            <a:r>
              <a:rPr lang="ja-JP" altLang="en-US" dirty="0" smtClean="0"/>
              <a:t>ア</a:t>
            </a:r>
            <a:r>
              <a:rPr lang="ja-JP" altLang="ja-JP" dirty="0" smtClean="0"/>
              <a:t>、</a:t>
            </a:r>
            <a:r>
              <a:rPr lang="ja-JP" altLang="ja-JP" dirty="0"/>
              <a:t>家族などに多様化・多元化していくシステム</a:t>
            </a:r>
            <a:r>
              <a:rPr lang="ja-JP" altLang="en-US" dirty="0"/>
              <a:t>（</a:t>
            </a:r>
            <a:r>
              <a:rPr lang="ja-JP" altLang="ja-JP" dirty="0"/>
              <a:t>毛利</a:t>
            </a:r>
            <a:r>
              <a:rPr lang="en-US" altLang="ja-JP" dirty="0"/>
              <a:t> 1999</a:t>
            </a:r>
            <a:r>
              <a:rPr lang="ja-JP" altLang="ja-JP" dirty="0"/>
              <a:t>：</a:t>
            </a:r>
            <a:r>
              <a:rPr lang="en-US" altLang="ja-JP" dirty="0"/>
              <a:t>34</a:t>
            </a:r>
            <a:r>
              <a:rPr lang="ja-JP" altLang="en-US" dirty="0"/>
              <a:t>）」</a:t>
            </a:r>
            <a:r>
              <a:rPr lang="ja-JP" altLang="ja-JP" dirty="0" smtClean="0"/>
              <a:t>。こんにち</a:t>
            </a:r>
            <a:r>
              <a:rPr lang="ja-JP" altLang="ja-JP" dirty="0"/>
              <a:t>では</a:t>
            </a:r>
            <a:r>
              <a:rPr lang="ja-JP" altLang="ja-JP" dirty="0" smtClean="0"/>
              <a:t>、</a:t>
            </a:r>
            <a:r>
              <a:rPr lang="ja-JP" altLang="en-US" dirty="0"/>
              <a:t>「</a:t>
            </a:r>
            <a:r>
              <a:rPr lang="ja-JP" altLang="ja-JP" dirty="0" smtClean="0"/>
              <a:t>レジーム</a:t>
            </a:r>
            <a:r>
              <a:rPr lang="ja-JP" altLang="en-US" dirty="0" smtClean="0"/>
              <a:t>の如何</a:t>
            </a:r>
            <a:r>
              <a:rPr lang="ja-JP" altLang="ja-JP" dirty="0" smtClean="0"/>
              <a:t>を</a:t>
            </a:r>
            <a:r>
              <a:rPr lang="ja-JP" altLang="ja-JP" dirty="0"/>
              <a:t>問わず、協同組合も含めた広義の非営利セクターや社会的企業などが、社会サービス供給において大きな役割を果たすようになっている</a:t>
            </a:r>
            <a:r>
              <a:rPr lang="ja-JP" altLang="en-US" dirty="0"/>
              <a:t>（</a:t>
            </a:r>
            <a:r>
              <a:rPr lang="ja-JP" altLang="ja-JP" dirty="0"/>
              <a:t>宮本 2013：65</a:t>
            </a:r>
            <a:r>
              <a:rPr lang="ja-JP" altLang="en-US" dirty="0"/>
              <a:t>）」</a:t>
            </a:r>
            <a:r>
              <a:rPr lang="ja-JP" altLang="ja-JP" dirty="0"/>
              <a:t>。</a:t>
            </a: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EB5469D5-249F-4B2D-94CB-6CEC15B42DC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88380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941E4-71F7-F5A8-F7B3-50A4090BF139}"/>
              </a:ext>
            </a:extLst>
          </p:cNvPr>
          <p:cNvSpPr>
            <a:spLocks noGrp="1"/>
          </p:cNvSpPr>
          <p:nvPr>
            <p:ph type="title"/>
          </p:nvPr>
        </p:nvSpPr>
        <p:spPr/>
        <p:txBody>
          <a:bodyPr/>
          <a:lstStyle/>
          <a:p>
            <a:r>
              <a:rPr kumimoji="1" lang="ja-JP" altLang="en-US" dirty="0"/>
              <a:t>１．イギリスの福祉制度の概要</a:t>
            </a:r>
            <a:endParaRPr kumimoji="1" lang="en-GB" dirty="0"/>
          </a:p>
        </p:txBody>
      </p:sp>
      <p:sp>
        <p:nvSpPr>
          <p:cNvPr id="3" name="コンテンツ プレースホルダー 2">
            <a:extLst>
              <a:ext uri="{FF2B5EF4-FFF2-40B4-BE49-F238E27FC236}">
                <a16:creationId xmlns:a16="http://schemas.microsoft.com/office/drawing/2014/main" id="{31323E54-F8ED-B9E7-F8B7-4ADD3CCE6232}"/>
              </a:ext>
            </a:extLst>
          </p:cNvPr>
          <p:cNvSpPr>
            <a:spLocks noGrp="1"/>
          </p:cNvSpPr>
          <p:nvPr>
            <p:ph idx="1"/>
          </p:nvPr>
        </p:nvSpPr>
        <p:spPr>
          <a:xfrm>
            <a:off x="342900" y="1400175"/>
            <a:ext cx="9842046" cy="5143500"/>
          </a:xfrm>
        </p:spPr>
        <p:txBody>
          <a:bodyPr>
            <a:normAutofit fontScale="92500" lnSpcReduction="20000"/>
          </a:bodyPr>
          <a:lstStyle/>
          <a:p>
            <a:r>
              <a:rPr lang="ja-JP" altLang="en-US" dirty="0"/>
              <a:t>民間組織・非営利組織による福祉供給：二つの回路による環境の整備</a:t>
            </a:r>
            <a:endParaRPr lang="en-US" altLang="ja-JP" dirty="0"/>
          </a:p>
          <a:p>
            <a:pPr marL="0" indent="0">
              <a:buNone/>
            </a:pPr>
            <a:r>
              <a:rPr lang="ja-JP" altLang="en-US" dirty="0"/>
              <a:t>回路②国民保健サービス及びコミュニティケア法（</a:t>
            </a:r>
            <a:r>
              <a:rPr lang="en-US" altLang="ja-JP" dirty="0"/>
              <a:t>1990</a:t>
            </a:r>
            <a:r>
              <a:rPr lang="ja-JP" altLang="en-US" dirty="0" smtClean="0"/>
              <a:t>年）～</a:t>
            </a:r>
            <a:endParaRPr lang="en-US" altLang="ja-JP" dirty="0"/>
          </a:p>
          <a:p>
            <a:pPr marL="0" indent="0">
              <a:buNone/>
            </a:pPr>
            <a:r>
              <a:rPr lang="ja-JP" altLang="en-US" dirty="0"/>
              <a:t>サービス供給の効率性という点で民間組織の事業者が提供するサービスの方が優れている場合には、自治体はそれらの事業者からサービスを購入し、住民に提供するという、</a:t>
            </a:r>
            <a:r>
              <a:rPr lang="ja-JP" altLang="en-US" dirty="0">
                <a:solidFill>
                  <a:srgbClr val="FF0000"/>
                </a:solidFill>
              </a:rPr>
              <a:t>福祉多元主義の理念に沿った改革</a:t>
            </a:r>
            <a:r>
              <a:rPr lang="ja-JP" altLang="en-US" dirty="0"/>
              <a:t>が進められた。国民保健サービス及び</a:t>
            </a:r>
            <a:r>
              <a:rPr lang="ja-JP" altLang="en-US" dirty="0" smtClean="0"/>
              <a:t>コミュニティケア法</a:t>
            </a:r>
            <a:r>
              <a:rPr lang="ja-JP" altLang="en-US" dirty="0"/>
              <a:t>の施行以降、自治体の役割は、サービスの供給主体から民間事業者も参入する市場（準市場）を整備する主体へと変化。</a:t>
            </a:r>
            <a:endParaRPr lang="en-US" altLang="ja-JP" dirty="0"/>
          </a:p>
          <a:p>
            <a:pPr marL="0" indent="0">
              <a:buNone/>
            </a:pPr>
            <a:r>
              <a:rPr lang="ja-JP" altLang="en-US" dirty="0"/>
              <a:t>→福祉多元主義の</a:t>
            </a:r>
            <a:r>
              <a:rPr lang="ja-JP" altLang="en-US" dirty="0" smtClean="0"/>
              <a:t>推進　</a:t>
            </a:r>
            <a:r>
              <a:rPr lang="en-US" altLang="ja-JP" dirty="0" smtClean="0"/>
              <a:t>※</a:t>
            </a:r>
            <a:r>
              <a:rPr lang="ja-JP" altLang="en-US" dirty="0"/>
              <a:t>背景には、「当事者によるサービス選択の保障」の尊重</a:t>
            </a:r>
            <a:endParaRPr lang="en-US" altLang="ja-JP" dirty="0"/>
          </a:p>
          <a:p>
            <a:r>
              <a:rPr lang="ja-JP" altLang="en-US" dirty="0"/>
              <a:t>民間組織・非営利組織による福祉供給：二つの回路による環境の整備（補足）</a:t>
            </a:r>
            <a:endParaRPr lang="en-US" altLang="ja-JP" dirty="0"/>
          </a:p>
          <a:p>
            <a:pPr>
              <a:buFont typeface="Wingdings" panose="05000000000000000000" pitchFamily="2" charset="2"/>
              <a:buChar char="l"/>
            </a:pPr>
            <a:r>
              <a:rPr lang="ja-JP" altLang="en-US" dirty="0"/>
              <a:t>ケアの質委員会</a:t>
            </a:r>
            <a:r>
              <a:rPr lang="en-US" altLang="ja-JP" dirty="0"/>
              <a:t>(Care Quality Commission)</a:t>
            </a:r>
            <a:r>
              <a:rPr lang="ja-JP" altLang="en-US" dirty="0"/>
              <a:t>の役割　　日野原（</a:t>
            </a:r>
            <a:r>
              <a:rPr lang="en-US" altLang="ja-JP" dirty="0"/>
              <a:t>2021:234-235</a:t>
            </a:r>
            <a:r>
              <a:rPr lang="ja-JP" altLang="en-US" dirty="0"/>
              <a:t>）</a:t>
            </a:r>
            <a:endParaRPr lang="en-US" altLang="ja-JP" dirty="0"/>
          </a:p>
          <a:p>
            <a:pPr marL="0" indent="0">
              <a:buNone/>
            </a:pPr>
            <a:r>
              <a:rPr lang="ja-JP" altLang="en-US" dirty="0" smtClean="0"/>
              <a:t>準市場化</a:t>
            </a:r>
            <a:r>
              <a:rPr lang="ja-JP" altLang="en-US" dirty="0"/>
              <a:t>とともに進められてきたのが、サービスの</a:t>
            </a:r>
            <a:r>
              <a:rPr lang="ja-JP" altLang="en-US" dirty="0">
                <a:solidFill>
                  <a:srgbClr val="FF0000"/>
                </a:solidFill>
              </a:rPr>
              <a:t>質保証</a:t>
            </a:r>
            <a:r>
              <a:rPr lang="ja-JP" altLang="en-US" dirty="0"/>
              <a:t>のための改革である。社会サービスの質保証のための現行の施策は、</a:t>
            </a:r>
            <a:r>
              <a:rPr lang="en-US" altLang="ja-JP" dirty="0"/>
              <a:t>2008</a:t>
            </a:r>
            <a:r>
              <a:rPr lang="ja-JP" altLang="en-US" dirty="0"/>
              <a:t>年の医療社会的ケア法</a:t>
            </a:r>
            <a:r>
              <a:rPr lang="en-US" altLang="ja-JP" dirty="0"/>
              <a:t>(Health and Social Care Act 2008)</a:t>
            </a:r>
            <a:r>
              <a:rPr lang="ja-JP" altLang="en-US" dirty="0"/>
              <a:t>に基づいて</a:t>
            </a:r>
            <a:r>
              <a:rPr lang="en-US" altLang="ja-JP" dirty="0"/>
              <a:t>2009</a:t>
            </a:r>
            <a:r>
              <a:rPr lang="ja-JP" altLang="en-US" dirty="0"/>
              <a:t>年に創設された、ケアの質</a:t>
            </a:r>
            <a:r>
              <a:rPr lang="ja-JP" altLang="en-US" dirty="0" smtClean="0"/>
              <a:t>委員会</a:t>
            </a:r>
            <a:r>
              <a:rPr lang="en-US" altLang="ja-JP" dirty="0" smtClean="0"/>
              <a:t>(Care Quality </a:t>
            </a:r>
            <a:r>
              <a:rPr lang="en-US" altLang="ja-JP" dirty="0" err="1" smtClean="0"/>
              <a:t>Commission:CQC</a:t>
            </a:r>
            <a:r>
              <a:rPr lang="en-US" altLang="ja-JP" dirty="0" smtClean="0"/>
              <a:t>)</a:t>
            </a:r>
            <a:r>
              <a:rPr lang="ja-JP" altLang="en-US" dirty="0" smtClean="0"/>
              <a:t>に</a:t>
            </a:r>
            <a:r>
              <a:rPr lang="ja-JP" altLang="en-US" dirty="0"/>
              <a:t>よるサービス事業者の監査と評価によって実施されている 。イングランドにあるすべての医療サービスと社会的ケアサービスの供給事業者は、</a:t>
            </a:r>
            <a:r>
              <a:rPr lang="en-US" altLang="ja-JP" dirty="0"/>
              <a:t>CQC</a:t>
            </a:r>
            <a:r>
              <a:rPr lang="ja-JP" altLang="en-US" dirty="0" err="1"/>
              <a:t>への</a:t>
            </a:r>
            <a:r>
              <a:rPr lang="ja-JP" altLang="en-US" dirty="0"/>
              <a:t>登録が求められる。</a:t>
            </a:r>
            <a:r>
              <a:rPr lang="en-US" altLang="ja-JP" dirty="0"/>
              <a:t>CQC</a:t>
            </a:r>
            <a:r>
              <a:rPr lang="ja-JP" altLang="en-US" dirty="0"/>
              <a:t>では、</a:t>
            </a:r>
            <a:r>
              <a:rPr lang="ja-JP" altLang="en-US" dirty="0">
                <a:solidFill>
                  <a:srgbClr val="FF0000"/>
                </a:solidFill>
              </a:rPr>
              <a:t>利用者中心のケア</a:t>
            </a:r>
            <a:r>
              <a:rPr lang="ja-JP" altLang="en-US" dirty="0"/>
              <a:t>、</a:t>
            </a:r>
            <a:r>
              <a:rPr lang="ja-JP" altLang="en-US" dirty="0">
                <a:solidFill>
                  <a:srgbClr val="FF0000"/>
                </a:solidFill>
              </a:rPr>
              <a:t>尊厳と尊重の下でのケア</a:t>
            </a:r>
            <a:r>
              <a:rPr lang="ja-JP" altLang="en-US" dirty="0"/>
              <a:t>、</a:t>
            </a:r>
            <a:r>
              <a:rPr lang="ja-JP" altLang="en-US" dirty="0">
                <a:solidFill>
                  <a:srgbClr val="FF0000"/>
                </a:solidFill>
              </a:rPr>
              <a:t>同意の下でのケア</a:t>
            </a:r>
            <a:r>
              <a:rPr lang="ja-JP" altLang="en-US" dirty="0"/>
              <a:t>、</a:t>
            </a:r>
            <a:r>
              <a:rPr lang="ja-JP" altLang="en-US" dirty="0">
                <a:solidFill>
                  <a:srgbClr val="FF0000"/>
                </a:solidFill>
              </a:rPr>
              <a:t>ケアの安全性</a:t>
            </a:r>
            <a:r>
              <a:rPr lang="ja-JP" altLang="en-US" dirty="0"/>
              <a:t>、</a:t>
            </a:r>
            <a:r>
              <a:rPr lang="ja-JP" altLang="en-US" dirty="0">
                <a:solidFill>
                  <a:srgbClr val="FF0000"/>
                </a:solidFill>
              </a:rPr>
              <a:t>職員配置等に関する基準</a:t>
            </a:r>
            <a:r>
              <a:rPr lang="ja-JP" altLang="en-US" dirty="0"/>
              <a:t>の下でサービス事業者の評価を行う。各事業者に対する評価</a:t>
            </a:r>
            <a:r>
              <a:rPr lang="ja-JP" altLang="en-US" dirty="0" smtClean="0"/>
              <a:t>は「</a:t>
            </a:r>
            <a:r>
              <a:rPr lang="ja-JP" altLang="en-US" dirty="0"/>
              <a:t>優れている</a:t>
            </a:r>
            <a:r>
              <a:rPr lang="ja-JP" altLang="en-US" dirty="0" smtClean="0"/>
              <a:t>」「</a:t>
            </a:r>
            <a:r>
              <a:rPr lang="ja-JP" altLang="en-US" dirty="0"/>
              <a:t>良い</a:t>
            </a:r>
            <a:r>
              <a:rPr lang="ja-JP" altLang="en-US" dirty="0" smtClean="0"/>
              <a:t>」「</a:t>
            </a:r>
            <a:r>
              <a:rPr lang="ja-JP" altLang="en-US" dirty="0"/>
              <a:t>改善を要する</a:t>
            </a:r>
            <a:r>
              <a:rPr lang="ja-JP" altLang="en-US" dirty="0" smtClean="0"/>
              <a:t>」「</a:t>
            </a:r>
            <a:r>
              <a:rPr lang="ja-JP" altLang="en-US" dirty="0"/>
              <a:t>不十分」の</a:t>
            </a:r>
            <a:r>
              <a:rPr lang="en-US" altLang="ja-JP" dirty="0"/>
              <a:t>4</a:t>
            </a:r>
            <a:r>
              <a:rPr lang="ja-JP" altLang="en-US" dirty="0"/>
              <a:t>段階の格付けによって行われ、この結果は</a:t>
            </a:r>
            <a:r>
              <a:rPr lang="ja-JP" altLang="en-US" dirty="0">
                <a:solidFill>
                  <a:srgbClr val="FF0000"/>
                </a:solidFill>
              </a:rPr>
              <a:t>公表</a:t>
            </a:r>
            <a:r>
              <a:rPr lang="ja-JP" altLang="en-US" dirty="0"/>
              <a:t>される</a:t>
            </a:r>
            <a:r>
              <a:rPr lang="ja-JP" altLang="en-US" dirty="0" smtClean="0">
                <a:solidFill>
                  <a:srgbClr val="00B050"/>
                </a:solidFill>
              </a:rPr>
              <a:t>。</a:t>
            </a:r>
            <a:endParaRPr lang="en-US" altLang="ja-JP" dirty="0">
              <a:solidFill>
                <a:srgbClr val="00B050"/>
              </a:solidFill>
            </a:endParaRPr>
          </a:p>
          <a:p>
            <a:pPr marL="0" indent="0">
              <a:buNone/>
            </a:pPr>
            <a:r>
              <a:rPr lang="ja-JP" altLang="en-US" dirty="0">
                <a:solidFill>
                  <a:schemeClr val="tx1"/>
                </a:solidFill>
              </a:rPr>
              <a:t>⇒</a:t>
            </a:r>
            <a:r>
              <a:rPr lang="ja-JP" altLang="en-US" dirty="0">
                <a:solidFill>
                  <a:srgbClr val="FF0000"/>
                </a:solidFill>
              </a:rPr>
              <a:t>評価</a:t>
            </a:r>
            <a:r>
              <a:rPr lang="ja-JP" altLang="en-US" dirty="0"/>
              <a:t>と</a:t>
            </a:r>
            <a:r>
              <a:rPr lang="ja-JP" altLang="en-US" dirty="0">
                <a:solidFill>
                  <a:srgbClr val="FF0000"/>
                </a:solidFill>
              </a:rPr>
              <a:t>情報公開</a:t>
            </a:r>
            <a:r>
              <a:rPr lang="ja-JP" altLang="en-US" dirty="0"/>
              <a:t>によって、準市場の下での多様な供給主体によるサービスの中から利用者が選択し、申請することを可能にする仕組み。</a:t>
            </a:r>
            <a:endParaRPr lang="en-US" altLang="ja-JP" dirty="0"/>
          </a:p>
          <a:p>
            <a:pPr marL="0" indent="0">
              <a:buNone/>
            </a:pPr>
            <a:endParaRPr lang="en-US" altLang="ja-JP" dirty="0"/>
          </a:p>
          <a:p>
            <a:pPr marL="0" indent="0">
              <a:buNone/>
            </a:pPr>
            <a:endParaRPr kumimoji="1" lang="en-GB" dirty="0"/>
          </a:p>
        </p:txBody>
      </p:sp>
      <p:sp>
        <p:nvSpPr>
          <p:cNvPr id="4" name="スライド番号プレースホルダー 3">
            <a:extLst>
              <a:ext uri="{FF2B5EF4-FFF2-40B4-BE49-F238E27FC236}">
                <a16:creationId xmlns:a16="http://schemas.microsoft.com/office/drawing/2014/main" id="{917E8DBA-B927-4744-BB45-BA9A1588AF42}"/>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0396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4496E-02CB-17F4-D6A0-189BEB7E490C}"/>
              </a:ext>
            </a:extLst>
          </p:cNvPr>
          <p:cNvSpPr>
            <a:spLocks noGrp="1"/>
          </p:cNvSpPr>
          <p:nvPr>
            <p:ph type="title"/>
          </p:nvPr>
        </p:nvSpPr>
        <p:spPr/>
        <p:txBody>
          <a:bodyPr/>
          <a:lstStyle/>
          <a:p>
            <a:r>
              <a:rPr kumimoji="1" lang="ja-JP" altLang="en-US" dirty="0"/>
              <a:t>２．イギリスにおける福祉制度の利用</a:t>
            </a:r>
            <a:endParaRPr kumimoji="1" lang="en-GB" dirty="0"/>
          </a:p>
        </p:txBody>
      </p:sp>
      <p:sp>
        <p:nvSpPr>
          <p:cNvPr id="3" name="コンテンツ プレースホルダー 2">
            <a:extLst>
              <a:ext uri="{FF2B5EF4-FFF2-40B4-BE49-F238E27FC236}">
                <a16:creationId xmlns:a16="http://schemas.microsoft.com/office/drawing/2014/main" id="{5BB66065-FF3C-F7DD-1AB0-C3A07737B688}"/>
              </a:ext>
            </a:extLst>
          </p:cNvPr>
          <p:cNvSpPr>
            <a:spLocks noGrp="1"/>
          </p:cNvSpPr>
          <p:nvPr>
            <p:ph idx="1"/>
          </p:nvPr>
        </p:nvSpPr>
        <p:spPr>
          <a:xfrm>
            <a:off x="677334" y="1559859"/>
            <a:ext cx="8596668" cy="4877680"/>
          </a:xfrm>
        </p:spPr>
        <p:txBody>
          <a:bodyPr>
            <a:normAutofit lnSpcReduction="10000"/>
          </a:bodyPr>
          <a:lstStyle/>
          <a:p>
            <a:r>
              <a:rPr lang="ja-JP" altLang="en-US" dirty="0"/>
              <a:t>申請主義を基本とした制度設計</a:t>
            </a:r>
            <a:endParaRPr lang="en-US" altLang="ja-JP" dirty="0"/>
          </a:p>
          <a:p>
            <a:pPr marL="0" indent="0">
              <a:buNone/>
            </a:pPr>
            <a:r>
              <a:rPr kumimoji="1" lang="ja-JP" altLang="en-US" dirty="0"/>
              <a:t>　→</a:t>
            </a:r>
            <a:r>
              <a:rPr lang="ja-JP" altLang="en-US" dirty="0"/>
              <a:t>福祉プログラム申請に至るプロセスに関する研究（</a:t>
            </a:r>
            <a:r>
              <a:rPr lang="en-US" altLang="ja-JP" dirty="0"/>
              <a:t>Kerr,1982</a:t>
            </a:r>
            <a:r>
              <a:rPr lang="ja-JP" altLang="en-US" dirty="0"/>
              <a:t>）</a:t>
            </a:r>
            <a:endParaRPr lang="en-US" altLang="ja-JP" dirty="0"/>
          </a:p>
          <a:p>
            <a:pPr marL="0" indent="0">
              <a:buNone/>
            </a:pPr>
            <a:r>
              <a:rPr lang="ja-JP" altLang="en-US" dirty="0"/>
              <a:t>　</a:t>
            </a:r>
            <a:endParaRPr lang="en-US" altLang="ja-JP" dirty="0"/>
          </a:p>
          <a:p>
            <a:pPr marL="0" indent="0">
              <a:buNone/>
            </a:pPr>
            <a:r>
              <a:rPr lang="ja-JP" altLang="en-US" dirty="0"/>
              <a:t>①ニードを認識していること</a:t>
            </a:r>
            <a:endParaRPr lang="en-US" altLang="ja-JP" dirty="0"/>
          </a:p>
          <a:p>
            <a:pPr marL="0" indent="0">
              <a:buNone/>
            </a:pPr>
            <a:r>
              <a:rPr kumimoji="1" lang="ja-JP" altLang="en-US" dirty="0"/>
              <a:t>②福祉プログラムやその申請に関する基礎知識があること</a:t>
            </a:r>
            <a:endParaRPr kumimoji="1" lang="en-US" altLang="ja-JP" dirty="0"/>
          </a:p>
          <a:p>
            <a:pPr marL="0" indent="0">
              <a:buNone/>
            </a:pPr>
            <a:r>
              <a:rPr kumimoji="1" lang="ja-JP" altLang="en-US" dirty="0"/>
              <a:t>③受給資格を認識していること</a:t>
            </a:r>
            <a:endParaRPr kumimoji="1" lang="en-US" altLang="ja-JP" dirty="0"/>
          </a:p>
          <a:p>
            <a:pPr marL="0" indent="0">
              <a:buNone/>
            </a:pPr>
            <a:r>
              <a:rPr lang="ja-JP" altLang="en-US" dirty="0"/>
              <a:t>④受給による効果を認識していること</a:t>
            </a:r>
            <a:endParaRPr lang="en-US" altLang="ja-JP" dirty="0"/>
          </a:p>
          <a:p>
            <a:pPr marL="0" indent="0">
              <a:buNone/>
            </a:pPr>
            <a:r>
              <a:rPr lang="ja-JP" altLang="en-US" dirty="0"/>
              <a:t>⑤申請の手続き的・社会的成果に関する信念や感情のバランスが取れている</a:t>
            </a:r>
            <a:r>
              <a:rPr lang="ja-JP" altLang="en-US" dirty="0" smtClean="0"/>
              <a:t>こと    （申請の費用対効果）</a:t>
            </a:r>
            <a:endParaRPr lang="en-US" altLang="ja-JP" dirty="0" smtClean="0"/>
          </a:p>
          <a:p>
            <a:pPr marL="0" indent="0">
              <a:buNone/>
            </a:pPr>
            <a:r>
              <a:rPr lang="ja-JP" altLang="en-US" dirty="0" smtClean="0"/>
              <a:t>⑥個人が置かれる社会経済的状況の安定の認識</a:t>
            </a:r>
            <a:r>
              <a:rPr lang="en-US" altLang="ja-JP" dirty="0" smtClean="0"/>
              <a:t>                                                  </a:t>
            </a:r>
            <a:r>
              <a:rPr lang="ja-JP" altLang="en-US" dirty="0" smtClean="0"/>
              <a:t>（バランスが取れている状況が継続すること）</a:t>
            </a:r>
            <a:endParaRPr lang="en-US" altLang="ja-JP" dirty="0" smtClean="0"/>
          </a:p>
          <a:p>
            <a:pPr marL="0" indent="0">
              <a:buNone/>
            </a:pPr>
            <a:endParaRPr lang="en-US" altLang="ja-JP" dirty="0"/>
          </a:p>
          <a:p>
            <a:pPr marL="0" indent="0">
              <a:buNone/>
            </a:pPr>
            <a:r>
              <a:rPr lang="ja-JP" altLang="en-US" dirty="0"/>
              <a:t>⇒</a:t>
            </a:r>
            <a:r>
              <a:rPr lang="ja-JP" altLang="en-US" dirty="0">
                <a:solidFill>
                  <a:srgbClr val="FF0000"/>
                </a:solidFill>
              </a:rPr>
              <a:t>情報発信</a:t>
            </a:r>
            <a:r>
              <a:rPr lang="ja-JP" altLang="en-US" dirty="0"/>
              <a:t>、</a:t>
            </a:r>
            <a:r>
              <a:rPr lang="ja-JP" altLang="en-US" dirty="0">
                <a:solidFill>
                  <a:srgbClr val="FF0000"/>
                </a:solidFill>
              </a:rPr>
              <a:t>アウトリーチ</a:t>
            </a:r>
            <a:r>
              <a:rPr lang="ja-JP" altLang="en-US" dirty="0"/>
              <a:t>、</a:t>
            </a:r>
            <a:r>
              <a:rPr lang="ja-JP" altLang="en-US" dirty="0">
                <a:solidFill>
                  <a:srgbClr val="FF0000"/>
                </a:solidFill>
              </a:rPr>
              <a:t>わかりやすい</a:t>
            </a:r>
            <a:r>
              <a:rPr lang="ja-JP" altLang="en-US" dirty="0"/>
              <a:t>制度であること</a:t>
            </a:r>
            <a:endParaRPr lang="en-US" altLang="ja-JP" dirty="0"/>
          </a:p>
        </p:txBody>
      </p:sp>
      <p:sp>
        <p:nvSpPr>
          <p:cNvPr id="4" name="スライド番号プレースホルダー 3">
            <a:extLst>
              <a:ext uri="{FF2B5EF4-FFF2-40B4-BE49-F238E27FC236}">
                <a16:creationId xmlns:a16="http://schemas.microsoft.com/office/drawing/2014/main" id="{6AD98CCA-62B5-4EB4-9DBB-8D5C431A007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14457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D7B8F0-6E4C-4E4C-A52F-8F8C9591E38C}"/>
              </a:ext>
            </a:extLst>
          </p:cNvPr>
          <p:cNvSpPr>
            <a:spLocks noGrp="1"/>
          </p:cNvSpPr>
          <p:nvPr>
            <p:ph type="title"/>
          </p:nvPr>
        </p:nvSpPr>
        <p:spPr/>
        <p:txBody>
          <a:bodyPr/>
          <a:lstStyle/>
          <a:p>
            <a:r>
              <a:rPr kumimoji="1" lang="ja-JP" altLang="en-US" dirty="0"/>
              <a:t>２．イギリスにおける福祉制度の利用</a:t>
            </a:r>
          </a:p>
        </p:txBody>
      </p:sp>
      <p:sp>
        <p:nvSpPr>
          <p:cNvPr id="3" name="コンテンツ プレースホルダー 2">
            <a:extLst>
              <a:ext uri="{FF2B5EF4-FFF2-40B4-BE49-F238E27FC236}">
                <a16:creationId xmlns:a16="http://schemas.microsoft.com/office/drawing/2014/main" id="{84685341-83D6-4D97-A220-8B319FF8A717}"/>
              </a:ext>
            </a:extLst>
          </p:cNvPr>
          <p:cNvSpPr>
            <a:spLocks noGrp="1"/>
          </p:cNvSpPr>
          <p:nvPr>
            <p:ph idx="1"/>
          </p:nvPr>
        </p:nvSpPr>
        <p:spPr>
          <a:xfrm>
            <a:off x="383721" y="1494065"/>
            <a:ext cx="10262508" cy="5005348"/>
          </a:xfrm>
        </p:spPr>
        <p:txBody>
          <a:bodyPr>
            <a:normAutofit/>
          </a:bodyPr>
          <a:lstStyle/>
          <a:p>
            <a:r>
              <a:rPr kumimoji="1" lang="ja-JP" altLang="en-US" dirty="0"/>
              <a:t>ユニバーサル・クレジット</a:t>
            </a:r>
            <a:endParaRPr kumimoji="1" lang="en-US" altLang="ja-JP" dirty="0"/>
          </a:p>
          <a:p>
            <a:pPr>
              <a:buFont typeface="Wingdings" panose="05000000000000000000" pitchFamily="2" charset="2"/>
              <a:buChar char="l"/>
            </a:pPr>
            <a:r>
              <a:rPr lang="ja-JP" altLang="en-US" dirty="0"/>
              <a:t>根拠法：</a:t>
            </a:r>
            <a:r>
              <a:rPr lang="en-US" altLang="ja-JP" dirty="0"/>
              <a:t>2012</a:t>
            </a:r>
            <a:r>
              <a:rPr lang="ja-JP" altLang="en-US" dirty="0"/>
              <a:t>年福祉改革法</a:t>
            </a:r>
            <a:endParaRPr lang="en-US" altLang="ja-JP" dirty="0"/>
          </a:p>
          <a:p>
            <a:pPr>
              <a:buFont typeface="Wingdings" panose="05000000000000000000" pitchFamily="2" charset="2"/>
              <a:buChar char="l"/>
            </a:pPr>
            <a:r>
              <a:rPr kumimoji="1" lang="ja-JP" altLang="en-US" dirty="0"/>
              <a:t>制度の</a:t>
            </a:r>
            <a:r>
              <a:rPr lang="ja-JP" altLang="en-US" dirty="0"/>
              <a:t>概要：</a:t>
            </a:r>
          </a:p>
          <a:p>
            <a:pPr marL="0" indent="0">
              <a:buNone/>
            </a:pPr>
            <a:r>
              <a:rPr lang="ja-JP" altLang="en-US" dirty="0" smtClean="0"/>
              <a:t>旧</a:t>
            </a:r>
            <a:r>
              <a:rPr lang="ja-JP" altLang="en-US" dirty="0"/>
              <a:t>公的扶助制度である所得補助</a:t>
            </a:r>
            <a:r>
              <a:rPr lang="ja-JP" altLang="en-US" dirty="0" smtClean="0"/>
              <a:t>（</a:t>
            </a:r>
            <a:r>
              <a:rPr lang="en-US" altLang="ja-JP" dirty="0" smtClean="0"/>
              <a:t>Income </a:t>
            </a:r>
            <a:r>
              <a:rPr lang="en-US" altLang="ja-JP" dirty="0" err="1" smtClean="0"/>
              <a:t>Supprt:IS</a:t>
            </a:r>
            <a:r>
              <a:rPr lang="ja-JP" altLang="en-US" dirty="0"/>
              <a:t>）、その他の非拠出制給付である求職者手当、雇用生活補助手当、児童税額控除、勤労税額控除、住宅給付に代わって導入。かつては、これらの支給対象が異なる各制度への申請が必要であったが、支給ミスや不正受給の是正、長期的には財政負担の軽減を目的に、ユニバーサル・クレジットの下で制度を</a:t>
            </a:r>
            <a:r>
              <a:rPr lang="ja-JP" altLang="en-US" dirty="0">
                <a:solidFill>
                  <a:srgbClr val="FF0000"/>
                </a:solidFill>
              </a:rPr>
              <a:t>簡素化</a:t>
            </a:r>
            <a:r>
              <a:rPr lang="ja-JP" altLang="en-US" dirty="0"/>
              <a:t>し、</a:t>
            </a:r>
            <a:r>
              <a:rPr lang="ja-JP" altLang="en-US" dirty="0">
                <a:solidFill>
                  <a:srgbClr val="FF0000"/>
                </a:solidFill>
              </a:rPr>
              <a:t>合理的</a:t>
            </a:r>
            <a:r>
              <a:rPr lang="ja-JP" altLang="en-US" dirty="0"/>
              <a:t>な制度の運用を開始。また、</a:t>
            </a:r>
            <a:r>
              <a:rPr lang="ja-JP" altLang="en-US" dirty="0">
                <a:solidFill>
                  <a:srgbClr val="FF0000"/>
                </a:solidFill>
              </a:rPr>
              <a:t>受給者誓約</a:t>
            </a:r>
            <a:r>
              <a:rPr lang="ja-JP" altLang="en-US" dirty="0"/>
              <a:t>による</a:t>
            </a:r>
            <a:r>
              <a:rPr lang="ja-JP" altLang="en-US" dirty="0">
                <a:solidFill>
                  <a:srgbClr val="FF0000"/>
                </a:solidFill>
              </a:rPr>
              <a:t>就労促進</a:t>
            </a:r>
            <a:r>
              <a:rPr lang="ja-JP" altLang="en-US" dirty="0">
                <a:solidFill>
                  <a:schemeClr val="tx1"/>
                </a:solidFill>
              </a:rPr>
              <a:t>も期待された。</a:t>
            </a:r>
            <a:r>
              <a:rPr lang="ja-JP" altLang="en-US" dirty="0"/>
              <a:t>受給者は、受給資格のある手当を別々に申請する必要がなく、ユニバーサル・クレジットの基本額を受給。それ以外に、年齢や障害の有無、子どもの有無など個人の状況に応じて追加額が支給。</a:t>
            </a:r>
          </a:p>
          <a:p>
            <a:pPr marL="0" indent="0">
              <a:buNone/>
            </a:pPr>
            <a:r>
              <a:rPr lang="en-US" altLang="ja-JP" dirty="0"/>
              <a:t>※</a:t>
            </a:r>
            <a:r>
              <a:rPr lang="ja-JP" altLang="en-US" dirty="0"/>
              <a:t>稼働年齢層の扶助はユニバーサル・クレジットへと統合し、高齢者の扶助は年金クレジットへ</a:t>
            </a:r>
            <a:endParaRPr lang="en-US" altLang="ja-JP" dirty="0"/>
          </a:p>
          <a:p>
            <a:pPr>
              <a:buFont typeface="Wingdings" panose="05000000000000000000" pitchFamily="2" charset="2"/>
              <a:buChar char="l"/>
            </a:pPr>
            <a:r>
              <a:rPr lang="ja-JP" altLang="en-US" dirty="0"/>
              <a:t>申請方法：オンライン申請</a:t>
            </a:r>
            <a:endParaRPr lang="en-US" altLang="ja-JP" dirty="0"/>
          </a:p>
          <a:p>
            <a:endParaRPr kumimoji="1" lang="en-US" altLang="ja-JP" dirty="0"/>
          </a:p>
          <a:p>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2D2E8AC-055E-4413-ABBA-49313A155BA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3524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69B4B-9B26-4B56-8C90-084D57B16FF5}"/>
              </a:ext>
            </a:extLst>
          </p:cNvPr>
          <p:cNvSpPr>
            <a:spLocks noGrp="1"/>
          </p:cNvSpPr>
          <p:nvPr>
            <p:ph type="title"/>
          </p:nvPr>
        </p:nvSpPr>
        <p:spPr/>
        <p:txBody>
          <a:bodyPr/>
          <a:lstStyle/>
          <a:p>
            <a:r>
              <a:rPr lang="ja-JP" altLang="en-US" dirty="0"/>
              <a:t>２．イギリスにおける福祉制度の利用</a:t>
            </a:r>
            <a:endParaRPr kumimoji="1" lang="ja-JP" altLang="en-US" dirty="0"/>
          </a:p>
        </p:txBody>
      </p:sp>
      <p:sp>
        <p:nvSpPr>
          <p:cNvPr id="3" name="コンテンツ プレースホルダー 2">
            <a:extLst>
              <a:ext uri="{FF2B5EF4-FFF2-40B4-BE49-F238E27FC236}">
                <a16:creationId xmlns:a16="http://schemas.microsoft.com/office/drawing/2014/main" id="{D64B5892-89C1-4F74-9438-2A301A8DF324}"/>
              </a:ext>
            </a:extLst>
          </p:cNvPr>
          <p:cNvSpPr>
            <a:spLocks noGrp="1"/>
          </p:cNvSpPr>
          <p:nvPr>
            <p:ph idx="1"/>
          </p:nvPr>
        </p:nvSpPr>
        <p:spPr>
          <a:xfrm>
            <a:off x="400050" y="1641021"/>
            <a:ext cx="10233932" cy="5078186"/>
          </a:xfrm>
        </p:spPr>
        <p:txBody>
          <a:bodyPr>
            <a:normAutofit/>
          </a:bodyPr>
          <a:lstStyle/>
          <a:p>
            <a:pPr>
              <a:buFont typeface="Wingdings" panose="05000000000000000000" pitchFamily="2" charset="2"/>
              <a:buChar char="l"/>
            </a:pPr>
            <a:r>
              <a:rPr lang="ja-JP" altLang="en-US" dirty="0"/>
              <a:t>ユニバーサル・クレジットにおける受給者誓約</a:t>
            </a:r>
            <a:endParaRPr lang="en-US" altLang="ja-JP" dirty="0"/>
          </a:p>
          <a:p>
            <a:pPr marL="0" indent="0">
              <a:buNone/>
            </a:pPr>
            <a:r>
              <a:rPr lang="ja-JP" altLang="ja-JP" dirty="0"/>
              <a:t>ユニバーサル・クレジットの受給者に</a:t>
            </a:r>
            <a:r>
              <a:rPr lang="ja-JP" altLang="en-US" dirty="0"/>
              <a:t>は、</a:t>
            </a:r>
            <a:r>
              <a:rPr lang="ja-JP" altLang="ja-JP" dirty="0">
                <a:solidFill>
                  <a:srgbClr val="FF0000"/>
                </a:solidFill>
              </a:rPr>
              <a:t>受給者誓約</a:t>
            </a:r>
            <a:r>
              <a:rPr lang="en-US" altLang="ja-JP" dirty="0"/>
              <a:t>(claimant commitment)</a:t>
            </a:r>
            <a:r>
              <a:rPr lang="ja-JP" altLang="en-US" dirty="0"/>
              <a:t> が求められる</a:t>
            </a:r>
            <a:r>
              <a:rPr lang="ja-JP" altLang="en-US" dirty="0" smtClean="0"/>
              <a:t>（</a:t>
            </a:r>
            <a:r>
              <a:rPr lang="en-US" altLang="ja-JP" dirty="0" smtClean="0">
                <a:solidFill>
                  <a:prstClr val="black">
                    <a:lumMod val="75000"/>
                    <a:lumOff val="25000"/>
                  </a:prstClr>
                </a:solidFill>
              </a:rPr>
              <a:t>2012</a:t>
            </a:r>
            <a:r>
              <a:rPr lang="ja-JP" altLang="ja-JP" dirty="0">
                <a:solidFill>
                  <a:prstClr val="black">
                    <a:lumMod val="75000"/>
                    <a:lumOff val="25000"/>
                  </a:prstClr>
                </a:solidFill>
              </a:rPr>
              <a:t>年福祉改革法第</a:t>
            </a:r>
            <a:r>
              <a:rPr lang="en-US" altLang="ja-JP" dirty="0">
                <a:solidFill>
                  <a:prstClr val="black">
                    <a:lumMod val="75000"/>
                    <a:lumOff val="25000"/>
                  </a:prstClr>
                </a:solidFill>
              </a:rPr>
              <a:t>14</a:t>
            </a:r>
            <a:r>
              <a:rPr lang="ja-JP" altLang="ja-JP" dirty="0">
                <a:solidFill>
                  <a:prstClr val="black">
                    <a:lumMod val="75000"/>
                    <a:lumOff val="25000"/>
                  </a:prstClr>
                </a:solidFill>
              </a:rPr>
              <a:t>条</a:t>
            </a:r>
            <a:r>
              <a:rPr lang="ja-JP" altLang="en-US" dirty="0">
                <a:solidFill>
                  <a:prstClr val="black">
                    <a:lumMod val="75000"/>
                    <a:lumOff val="25000"/>
                  </a:prstClr>
                </a:solidFill>
              </a:rPr>
              <a:t>）</a:t>
            </a:r>
            <a:r>
              <a:rPr lang="ja-JP" altLang="ja-JP" dirty="0"/>
              <a:t>。受給者</a:t>
            </a:r>
            <a:r>
              <a:rPr lang="ja-JP" altLang="ja-JP" dirty="0" smtClean="0"/>
              <a:t>誓約</a:t>
            </a:r>
            <a:r>
              <a:rPr lang="ja-JP" altLang="en-US" dirty="0"/>
              <a:t>で</a:t>
            </a:r>
            <a:r>
              <a:rPr lang="ja-JP" altLang="ja-JP" dirty="0" smtClean="0"/>
              <a:t>は</a:t>
            </a:r>
            <a:r>
              <a:rPr lang="ja-JP" altLang="ja-JP" dirty="0"/>
              <a:t>、ユニバーサル・クレジットの受給者に対して</a:t>
            </a:r>
            <a:r>
              <a:rPr lang="ja-JP" altLang="ja-JP" dirty="0">
                <a:solidFill>
                  <a:srgbClr val="FF0000"/>
                </a:solidFill>
              </a:rPr>
              <a:t>求職活動</a:t>
            </a:r>
            <a:r>
              <a:rPr lang="ja-JP" altLang="ja-JP" dirty="0"/>
              <a:t>や</a:t>
            </a:r>
            <a:r>
              <a:rPr lang="ja-JP" altLang="ja-JP" dirty="0">
                <a:solidFill>
                  <a:srgbClr val="FF0000"/>
                </a:solidFill>
              </a:rPr>
              <a:t>職業訓練</a:t>
            </a:r>
            <a:r>
              <a:rPr lang="ja-JP" altLang="ja-JP" dirty="0"/>
              <a:t>への参加などを</a:t>
            </a:r>
            <a:r>
              <a:rPr lang="ja-JP" altLang="en-US" dirty="0">
                <a:solidFill>
                  <a:srgbClr val="FF0000"/>
                </a:solidFill>
              </a:rPr>
              <a:t>義務として誓約</a:t>
            </a:r>
            <a:r>
              <a:rPr lang="ja-JP" altLang="en-US" dirty="0"/>
              <a:t>することを求める</a:t>
            </a:r>
            <a:r>
              <a:rPr lang="ja-JP" altLang="ja-JP" dirty="0"/>
              <a:t>。</a:t>
            </a:r>
            <a:endParaRPr lang="en-US" altLang="ja-JP" dirty="0"/>
          </a:p>
          <a:p>
            <a:pPr marL="0" indent="0">
              <a:buNone/>
            </a:pPr>
            <a:r>
              <a:rPr lang="ja-JP" altLang="en-US" dirty="0"/>
              <a:t>⇒</a:t>
            </a:r>
            <a:r>
              <a:rPr lang="ja-JP" altLang="ja-JP" dirty="0"/>
              <a:t>受給者は、受給者誓約で契約した求職活動や職業訓練への参加を怠ると</a:t>
            </a:r>
            <a:r>
              <a:rPr lang="ja-JP" altLang="ja-JP" dirty="0">
                <a:solidFill>
                  <a:srgbClr val="FF0000"/>
                </a:solidFill>
              </a:rPr>
              <a:t>手当支給の減額</a:t>
            </a:r>
            <a:r>
              <a:rPr lang="ja-JP" altLang="ja-JP" dirty="0"/>
              <a:t>や</a:t>
            </a:r>
            <a:r>
              <a:rPr lang="ja-JP" altLang="ja-JP" dirty="0" smtClean="0">
                <a:solidFill>
                  <a:srgbClr val="FF0000"/>
                </a:solidFill>
              </a:rPr>
              <a:t>停止</a:t>
            </a:r>
            <a:r>
              <a:rPr lang="ja-JP" altLang="en-US" dirty="0" smtClean="0">
                <a:solidFill>
                  <a:srgbClr val="FF0000"/>
                </a:solidFill>
              </a:rPr>
              <a:t>　</a:t>
            </a:r>
            <a:r>
              <a:rPr lang="ja-JP" altLang="ja-JP" dirty="0" smtClean="0"/>
              <a:t>の</a:t>
            </a:r>
            <a:r>
              <a:rPr lang="ja-JP" altLang="ja-JP" dirty="0">
                <a:solidFill>
                  <a:srgbClr val="FF0000"/>
                </a:solidFill>
              </a:rPr>
              <a:t>制裁措置</a:t>
            </a:r>
            <a:r>
              <a:rPr lang="ja-JP" altLang="ja-JP" dirty="0"/>
              <a:t>を受ける。</a:t>
            </a:r>
            <a:endParaRPr lang="en-US" altLang="ja-JP" dirty="0"/>
          </a:p>
          <a:p>
            <a:pPr marL="0" indent="0">
              <a:buNone/>
            </a:pPr>
            <a:r>
              <a:rPr lang="ja-JP" altLang="en-US" dirty="0"/>
              <a:t>＝</a:t>
            </a:r>
            <a:r>
              <a:rPr lang="ja-JP" altLang="ja-JP" dirty="0"/>
              <a:t>ユニバーサル・クレジットの受給</a:t>
            </a:r>
            <a:r>
              <a:rPr lang="ja-JP" altLang="en-US" dirty="0"/>
              <a:t>を、国家と受給者との間の</a:t>
            </a:r>
            <a:r>
              <a:rPr lang="ja-JP" altLang="ja-JP" dirty="0">
                <a:solidFill>
                  <a:srgbClr val="FF0000"/>
                </a:solidFill>
              </a:rPr>
              <a:t>契約</a:t>
            </a:r>
            <a:r>
              <a:rPr lang="ja-JP" altLang="en-US" dirty="0"/>
              <a:t>に基づくものとした</a:t>
            </a:r>
            <a:r>
              <a:rPr lang="ja-JP" altLang="ja-JP" dirty="0"/>
              <a:t>。</a:t>
            </a:r>
            <a:endParaRPr lang="en-US" altLang="ja-JP" dirty="0"/>
          </a:p>
          <a:p>
            <a:pPr marL="0" indent="0">
              <a:buNone/>
            </a:pPr>
            <a:r>
              <a:rPr lang="ja-JP" altLang="en-US" dirty="0"/>
              <a:t>→権利と義務を表裏一体にとらえるイギリスの</a:t>
            </a:r>
            <a:r>
              <a:rPr lang="en-US" altLang="ja-JP" dirty="0">
                <a:solidFill>
                  <a:srgbClr val="FF0000"/>
                </a:solidFill>
              </a:rPr>
              <a:t>Citizenship</a:t>
            </a:r>
            <a:r>
              <a:rPr lang="ja-JP" altLang="en-US" dirty="0">
                <a:solidFill>
                  <a:srgbClr val="FF0000"/>
                </a:solidFill>
              </a:rPr>
              <a:t>概念</a:t>
            </a:r>
            <a:r>
              <a:rPr lang="ja-JP" altLang="en-US" dirty="0"/>
              <a:t>も影響しているのでは？</a:t>
            </a:r>
            <a:endParaRPr lang="en-US" altLang="ja-JP" dirty="0"/>
          </a:p>
          <a:p>
            <a:pPr marL="0" indent="0">
              <a:buNone/>
            </a:pPr>
            <a:r>
              <a:rPr lang="ja-JP" altLang="en-US" dirty="0"/>
              <a:t>⇒</a:t>
            </a:r>
            <a:r>
              <a:rPr lang="ja-JP" altLang="en-US" dirty="0" smtClean="0"/>
              <a:t>ニューレイバー政権（</a:t>
            </a:r>
            <a:r>
              <a:rPr lang="en-US" altLang="ja-JP" dirty="0"/>
              <a:t>1997</a:t>
            </a:r>
            <a:r>
              <a:rPr lang="ja-JP" altLang="en-US" dirty="0"/>
              <a:t>年～）以降進んだ「</a:t>
            </a:r>
            <a:r>
              <a:rPr lang="ja-JP" altLang="en-US" dirty="0">
                <a:solidFill>
                  <a:srgbClr val="FF0000"/>
                </a:solidFill>
              </a:rPr>
              <a:t>能動的市民性</a:t>
            </a:r>
            <a:r>
              <a:rPr lang="en-US" altLang="ja-JP" dirty="0"/>
              <a:t>(</a:t>
            </a:r>
            <a:r>
              <a:rPr lang="en-US" altLang="ja-JP" dirty="0">
                <a:solidFill>
                  <a:srgbClr val="FF0000"/>
                </a:solidFill>
              </a:rPr>
              <a:t>active citizenship</a:t>
            </a:r>
            <a:r>
              <a:rPr lang="en-US" altLang="ja-JP" dirty="0"/>
              <a:t>)</a:t>
            </a:r>
            <a:r>
              <a:rPr lang="ja-JP" altLang="en-US" dirty="0"/>
              <a:t>」の重視</a:t>
            </a:r>
            <a:endParaRPr lang="en-US" altLang="ja-JP" dirty="0"/>
          </a:p>
          <a:p>
            <a:pPr marL="0" indent="0">
              <a:buNone/>
            </a:pPr>
            <a:r>
              <a:rPr lang="ja-JP" altLang="en-US" dirty="0"/>
              <a:t>「</a:t>
            </a:r>
            <a:r>
              <a:rPr lang="ja-JP" altLang="en-US" dirty="0" smtClean="0"/>
              <a:t>イギリス</a:t>
            </a:r>
            <a:r>
              <a:rPr lang="ja-JP" altLang="en-US" dirty="0"/>
              <a:t>において、能動的市民性とはコミュニティへの積極的参加と結びつく概念であり、文化的多様性が進む現代社会で人びとの間に紐帯をつくり差異を尊重する社会となるための概念として取り上げられてきた。能動的市民性を提示する具体的な手段としては、たとえば、ボランティア活動への参加などが挙げられる。</a:t>
            </a:r>
            <a:r>
              <a:rPr lang="ja-JP" altLang="en-US" u="sng" dirty="0"/>
              <a:t>能動的</a:t>
            </a:r>
            <a:r>
              <a:rPr lang="en-US" altLang="ja-JP" u="sng" dirty="0"/>
              <a:t>(active)</a:t>
            </a:r>
            <a:r>
              <a:rPr lang="ja-JP" altLang="en-US" u="sng" dirty="0"/>
              <a:t>とは、社会とのつながりを自発的にもつこと</a:t>
            </a:r>
            <a:r>
              <a:rPr lang="ja-JP" altLang="en-US" dirty="0"/>
              <a:t>を意味しており、こうした行動は、コミュニティに対する</a:t>
            </a:r>
            <a:r>
              <a:rPr lang="ja-JP" altLang="en-US" dirty="0">
                <a:solidFill>
                  <a:srgbClr val="FF0000"/>
                </a:solidFill>
              </a:rPr>
              <a:t>義務</a:t>
            </a:r>
            <a:r>
              <a:rPr lang="ja-JP" altLang="en-US" dirty="0"/>
              <a:t>や</a:t>
            </a:r>
            <a:r>
              <a:rPr lang="ja-JP" altLang="en-US" dirty="0">
                <a:solidFill>
                  <a:srgbClr val="FF0000"/>
                </a:solidFill>
              </a:rPr>
              <a:t>責任</a:t>
            </a:r>
            <a:r>
              <a:rPr lang="ja-JP" altLang="en-US" dirty="0"/>
              <a:t>という概念と</a:t>
            </a:r>
            <a:r>
              <a:rPr lang="ja-JP" altLang="en-US" dirty="0" smtClean="0"/>
              <a:t>結びついて</a:t>
            </a:r>
            <a:r>
              <a:rPr lang="ja-JP" altLang="en-US" dirty="0"/>
              <a:t>いる。能動的市民性には、義務を強調する効果があることが指摘される。</a:t>
            </a:r>
            <a:r>
              <a:rPr lang="ja-JP" altLang="en-US" dirty="0" smtClean="0"/>
              <a:t>」日野原</a:t>
            </a:r>
            <a:r>
              <a:rPr lang="ja-JP" altLang="en-US" dirty="0"/>
              <a:t>（</a:t>
            </a:r>
            <a:r>
              <a:rPr lang="en-US" altLang="ja-JP" dirty="0"/>
              <a:t>2019:19</a:t>
            </a:r>
            <a:r>
              <a:rPr lang="ja-JP" altLang="en-US" dirty="0" smtClean="0"/>
              <a:t>）</a:t>
            </a:r>
            <a:endParaRPr lang="en-US" altLang="ja-JP" dirty="0"/>
          </a:p>
        </p:txBody>
      </p:sp>
      <p:sp>
        <p:nvSpPr>
          <p:cNvPr id="4" name="スライド番号プレースホルダー 3">
            <a:extLst>
              <a:ext uri="{FF2B5EF4-FFF2-40B4-BE49-F238E27FC236}">
                <a16:creationId xmlns:a16="http://schemas.microsoft.com/office/drawing/2014/main" id="{17D6B260-5080-42CF-8E3C-4D0DFF072B85}"/>
              </a:ext>
            </a:extLst>
          </p:cNvPr>
          <p:cNvSpPr>
            <a:spLocks noGrp="1"/>
          </p:cNvSpPr>
          <p:nvPr>
            <p:ph type="sldNum" sz="quarter" idx="12"/>
          </p:nvPr>
        </p:nvSpPr>
        <p:spPr>
          <a:xfrm>
            <a:off x="9759063" y="6354082"/>
            <a:ext cx="683339" cy="365125"/>
          </a:xfrm>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55617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DC311E-C875-4B1F-9320-282731FF1EF0}"/>
              </a:ext>
            </a:extLst>
          </p:cNvPr>
          <p:cNvSpPr>
            <a:spLocks noGrp="1"/>
          </p:cNvSpPr>
          <p:nvPr>
            <p:ph type="title"/>
          </p:nvPr>
        </p:nvSpPr>
        <p:spPr/>
        <p:txBody>
          <a:bodyPr/>
          <a:lstStyle/>
          <a:p>
            <a:r>
              <a:rPr lang="ja-JP" altLang="en-US" dirty="0"/>
              <a:t>２．イギリスにおける福祉制度の利用</a:t>
            </a:r>
            <a:endParaRPr kumimoji="1" lang="ja-JP" altLang="en-US" dirty="0"/>
          </a:p>
        </p:txBody>
      </p:sp>
      <p:sp>
        <p:nvSpPr>
          <p:cNvPr id="3" name="コンテンツ プレースホルダー 2">
            <a:extLst>
              <a:ext uri="{FF2B5EF4-FFF2-40B4-BE49-F238E27FC236}">
                <a16:creationId xmlns:a16="http://schemas.microsoft.com/office/drawing/2014/main" id="{88BF6BCA-B9FF-4442-A8BB-45A4FC89548F}"/>
              </a:ext>
            </a:extLst>
          </p:cNvPr>
          <p:cNvSpPr>
            <a:spLocks noGrp="1"/>
          </p:cNvSpPr>
          <p:nvPr>
            <p:ph idx="1"/>
          </p:nvPr>
        </p:nvSpPr>
        <p:spPr>
          <a:xfrm>
            <a:off x="408214" y="1592036"/>
            <a:ext cx="9817553" cy="4592409"/>
          </a:xfrm>
        </p:spPr>
        <p:txBody>
          <a:bodyPr>
            <a:normAutofit/>
          </a:bodyPr>
          <a:lstStyle/>
          <a:p>
            <a:r>
              <a:rPr lang="ja-JP" altLang="en-US" dirty="0"/>
              <a:t>医療：</a:t>
            </a:r>
            <a:r>
              <a:rPr lang="en-US" altLang="ja-JP" dirty="0"/>
              <a:t>NHS(National Health Service)</a:t>
            </a:r>
            <a:r>
              <a:rPr lang="ja-JP" altLang="en-US" dirty="0"/>
              <a:t>による全住民を対象とした公的医療制度の継続（</a:t>
            </a:r>
            <a:r>
              <a:rPr lang="en-US" altLang="ja-JP" dirty="0"/>
              <a:t>1948</a:t>
            </a:r>
            <a:r>
              <a:rPr lang="ja-JP" altLang="en-US" dirty="0"/>
              <a:t>年～）</a:t>
            </a:r>
          </a:p>
          <a:p>
            <a:pPr>
              <a:buFont typeface="Wingdings" panose="05000000000000000000" pitchFamily="2" charset="2"/>
              <a:buChar char="l"/>
            </a:pPr>
            <a:r>
              <a:rPr lang="ja-JP" altLang="en-US" dirty="0"/>
              <a:t>根拠法：</a:t>
            </a:r>
            <a:r>
              <a:rPr lang="en-US" altLang="ja-JP" dirty="0"/>
              <a:t>1946</a:t>
            </a:r>
            <a:r>
              <a:rPr lang="ja-JP" altLang="en-US" dirty="0"/>
              <a:t>年国民保健サービス法</a:t>
            </a:r>
            <a:endParaRPr lang="en-US" altLang="ja-JP" dirty="0"/>
          </a:p>
          <a:p>
            <a:pPr>
              <a:buFont typeface="Wingdings" panose="05000000000000000000" pitchFamily="2" charset="2"/>
              <a:buChar char="l"/>
            </a:pPr>
            <a:r>
              <a:rPr lang="ja-JP" altLang="en-US" dirty="0"/>
              <a:t>制度の概要：</a:t>
            </a:r>
            <a:endParaRPr lang="en-US" altLang="ja-JP" dirty="0"/>
          </a:p>
          <a:p>
            <a:pPr marL="0" indent="0">
              <a:buNone/>
            </a:pPr>
            <a:r>
              <a:rPr lang="ja-JP" altLang="en-US" dirty="0" smtClean="0"/>
              <a:t>プライマリ</a:t>
            </a:r>
            <a:r>
              <a:rPr lang="ja-JP" altLang="en-US" dirty="0"/>
              <a:t>・ケアを</a:t>
            </a:r>
            <a:r>
              <a:rPr lang="ja-JP" altLang="en-US" dirty="0" err="1"/>
              <a:t>担うかかりつけ</a:t>
            </a:r>
            <a:r>
              <a:rPr lang="ja-JP" altLang="en-US" dirty="0"/>
              <a:t>医（</a:t>
            </a:r>
            <a:r>
              <a:rPr lang="en-US" altLang="ja-JP" dirty="0"/>
              <a:t>GP</a:t>
            </a:r>
            <a:r>
              <a:rPr lang="ja-JP" altLang="en-US" dirty="0" err="1"/>
              <a:t>、</a:t>
            </a:r>
            <a:r>
              <a:rPr lang="ja-JP" altLang="en-US" dirty="0"/>
              <a:t>家庭医）を病院・専門医サービスへとつなぐゲートキーパーに位置づける医療供給体制（≠フリーアクセス）。患者の自己負担はほぼなく、基本的に</a:t>
            </a:r>
            <a:r>
              <a:rPr lang="ja-JP" altLang="en-US" dirty="0">
                <a:solidFill>
                  <a:srgbClr val="FF0000"/>
                </a:solidFill>
              </a:rPr>
              <a:t>税財源</a:t>
            </a:r>
            <a:r>
              <a:rPr lang="ja-JP" altLang="en-US" dirty="0"/>
              <a:t>で公的に負担するシステムとして運営。歯科・眼科診療、薬は有料。</a:t>
            </a:r>
            <a:endParaRPr lang="en-US" altLang="ja-JP" dirty="0"/>
          </a:p>
          <a:p>
            <a:pPr marL="0" indent="0">
              <a:buNone/>
            </a:pPr>
            <a:r>
              <a:rPr lang="en-US" altLang="ja-JP" dirty="0"/>
              <a:t>2015</a:t>
            </a:r>
            <a:r>
              <a:rPr lang="ja-JP" altLang="en-US" dirty="0"/>
              <a:t>年</a:t>
            </a:r>
            <a:r>
              <a:rPr lang="en-US" altLang="ja-JP" dirty="0"/>
              <a:t>4</a:t>
            </a:r>
            <a:r>
              <a:rPr lang="ja-JP" altLang="en-US" dirty="0"/>
              <a:t>月以降、</a:t>
            </a:r>
            <a:r>
              <a:rPr lang="en-US" altLang="ja-JP" dirty="0"/>
              <a:t>6</a:t>
            </a:r>
            <a:r>
              <a:rPr lang="ja-JP" altLang="en-US" dirty="0"/>
              <a:t>カ月以上滞在する外国人が</a:t>
            </a:r>
            <a:r>
              <a:rPr lang="en-US" altLang="ja-JP" dirty="0"/>
              <a:t>NHS</a:t>
            </a:r>
            <a:r>
              <a:rPr lang="ja-JP" altLang="en-US" dirty="0"/>
              <a:t>を利用するためにはビザ申請時にヘルス・サーチャージの支払いが必要に。短期滞在の外国人の</a:t>
            </a:r>
            <a:r>
              <a:rPr lang="en-US" altLang="ja-JP" dirty="0"/>
              <a:t>NHS</a:t>
            </a:r>
            <a:r>
              <a:rPr lang="ja-JP" altLang="en-US" dirty="0"/>
              <a:t>利用については医療費が請求される。</a:t>
            </a:r>
            <a:endParaRPr lang="en-US" altLang="ja-JP" dirty="0"/>
          </a:p>
          <a:p>
            <a:pPr>
              <a:buFont typeface="Wingdings" panose="05000000000000000000" pitchFamily="2" charset="2"/>
              <a:buChar char="l"/>
            </a:pPr>
            <a:r>
              <a:rPr lang="ja-JP" altLang="en-US" dirty="0"/>
              <a:t>利用（申請）方法：</a:t>
            </a:r>
            <a:r>
              <a:rPr lang="en-US" altLang="ja-JP" dirty="0"/>
              <a:t>NHS</a:t>
            </a:r>
            <a:r>
              <a:rPr lang="ja-JP" altLang="en-US" dirty="0"/>
              <a:t>のウェブサイト（</a:t>
            </a:r>
            <a:r>
              <a:rPr lang="en-US" altLang="ja-JP" dirty="0"/>
              <a:t>Find a GP</a:t>
            </a:r>
            <a:r>
              <a:rPr lang="ja-JP" altLang="en-US" dirty="0"/>
              <a:t>）等を用いて登録する</a:t>
            </a:r>
            <a:r>
              <a:rPr lang="en-US" altLang="ja-JP" dirty="0"/>
              <a:t>GP</a:t>
            </a:r>
            <a:r>
              <a:rPr lang="ja-JP" altLang="en-US" dirty="0"/>
              <a:t>を探す。新規登録（引越し等）する</a:t>
            </a:r>
            <a:r>
              <a:rPr lang="en-US" altLang="ja-JP" dirty="0"/>
              <a:t>GP</a:t>
            </a:r>
            <a:r>
              <a:rPr lang="ja-JP" altLang="en-US" dirty="0"/>
              <a:t>を決めたら、初診予約をして受診し、そこで</a:t>
            </a:r>
            <a:r>
              <a:rPr lang="en-US" altLang="ja-JP" dirty="0"/>
              <a:t>GP</a:t>
            </a:r>
            <a:r>
              <a:rPr lang="ja-JP" altLang="en-US" dirty="0"/>
              <a:t>登録手続きを行う。登録が済むと後日、</a:t>
            </a:r>
            <a:r>
              <a:rPr lang="en-US" altLang="ja-JP" dirty="0"/>
              <a:t>NHS</a:t>
            </a:r>
            <a:r>
              <a:rPr lang="ja-JP" altLang="en-US" dirty="0"/>
              <a:t>の利用に必要な</a:t>
            </a:r>
            <a:r>
              <a:rPr lang="en-US" altLang="ja-JP" dirty="0"/>
              <a:t>NHS</a:t>
            </a:r>
            <a:r>
              <a:rPr lang="ja-JP" altLang="en-US" dirty="0"/>
              <a:t>ナンバーが送付される。引越し等で登録</a:t>
            </a:r>
            <a:r>
              <a:rPr lang="en-US" altLang="ja-JP" dirty="0"/>
              <a:t>GP</a:t>
            </a:r>
            <a:r>
              <a:rPr lang="ja-JP" altLang="en-US" dirty="0"/>
              <a:t>を変更する場合は、その都度登録手続きを行う。</a:t>
            </a:r>
            <a:endParaRPr lang="en-US" altLang="ja-JP" dirty="0"/>
          </a:p>
        </p:txBody>
      </p:sp>
      <p:sp>
        <p:nvSpPr>
          <p:cNvPr id="4" name="スライド番号プレースホルダー 3">
            <a:extLst>
              <a:ext uri="{FF2B5EF4-FFF2-40B4-BE49-F238E27FC236}">
                <a16:creationId xmlns:a16="http://schemas.microsoft.com/office/drawing/2014/main" id="{4D8CEBD3-8113-4FF8-9491-F86094218D8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69594667"/>
      </p:ext>
    </p:extLst>
  </p:cSld>
  <p:clrMapOvr>
    <a:masterClrMapping/>
  </p:clrMapOvr>
</p:sld>
</file>

<file path=ppt/theme/theme1.xml><?xml version="1.0" encoding="utf-8"?>
<a:theme xmlns:a="http://schemas.openxmlformats.org/drawingml/2006/main" name="ファセッ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ウィスプ</Template>
  <TotalTime>2912</TotalTime>
  <Words>2983</Words>
  <Application>Microsoft Office PowerPoint</Application>
  <PresentationFormat>ワイド画面</PresentationFormat>
  <Paragraphs>170</Paragraphs>
  <Slides>15</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メイリオ</vt:lpstr>
      <vt:lpstr>游ゴシック</vt:lpstr>
      <vt:lpstr>Arial</vt:lpstr>
      <vt:lpstr>Trebuchet MS</vt:lpstr>
      <vt:lpstr>Wingdings</vt:lpstr>
      <vt:lpstr>Wingdings 3</vt:lpstr>
      <vt:lpstr>ファセット</vt:lpstr>
      <vt:lpstr>公益財団法人鉄道弘済会 第59回社会福祉セミナー 講座② 海外との比較で考える「攻めの福祉」の可能性</vt:lpstr>
      <vt:lpstr>報告内容</vt:lpstr>
      <vt:lpstr>１．イギリスの福祉制度の概要</vt:lpstr>
      <vt:lpstr>１．イギリスの福祉制度の概要</vt:lpstr>
      <vt:lpstr>１．イギリスの福祉制度の概要</vt:lpstr>
      <vt:lpstr>２．イギリスにおける福祉制度の利用</vt:lpstr>
      <vt:lpstr>２．イギリスにおける福祉制度の利用</vt:lpstr>
      <vt:lpstr>２．イギリスにおける福祉制度の利用</vt:lpstr>
      <vt:lpstr>２．イギリスにおける福祉制度の利用</vt:lpstr>
      <vt:lpstr>３．申請主義を支える制度</vt:lpstr>
      <vt:lpstr>４．申請主義を支える人材 </vt:lpstr>
      <vt:lpstr>４．申請主義を支える人材 </vt:lpstr>
      <vt:lpstr>５．まとめにかえて：日本への示唆</vt:lpstr>
      <vt:lpstr>参考文献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社会福祉セミナー講座② 海外との比較で考える「攻めの福祉」の可能性</dc:title>
  <dc:creator>y_hinoha</dc:creator>
  <cp:lastModifiedBy>吉村 薫</cp:lastModifiedBy>
  <cp:revision>70</cp:revision>
  <dcterms:created xsi:type="dcterms:W3CDTF">2023-04-21T02:00:49Z</dcterms:created>
  <dcterms:modified xsi:type="dcterms:W3CDTF">2023-06-06T08:14:12Z</dcterms:modified>
</cp:coreProperties>
</file>